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95" r:id="rId3"/>
    <p:sldId id="269" r:id="rId4"/>
    <p:sldId id="268" r:id="rId5"/>
    <p:sldId id="267" r:id="rId6"/>
    <p:sldId id="266" r:id="rId7"/>
    <p:sldId id="265" r:id="rId8"/>
    <p:sldId id="264" r:id="rId9"/>
    <p:sldId id="257" r:id="rId10"/>
    <p:sldId id="272" r:id="rId11"/>
    <p:sldId id="270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2" r:id="rId21"/>
    <p:sldId id="283" r:id="rId22"/>
    <p:sldId id="284" r:id="rId23"/>
    <p:sldId id="271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e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D8AD44-69E8-4253-853E-45B47610F9AE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B8E50-FA51-41B4-8D6C-4A3347D8F9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1999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5D669-F591-4590-8920-076D4902F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8DE73D-613C-4D0C-8AF4-0D16D9335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D5CC0-62B9-4A0F-AAA4-EEBBB0E25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D48F2-153C-4C9E-B379-D14109F55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6FC7C-729F-4D8B-8562-43E604935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5884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932A2-E20C-4AA7-A801-C36FC6E2E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D8E2F-09F9-4167-A53F-2B7B966782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18C5F-BB2D-4DED-8E83-607AA8997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690B0-8F24-4EFE-A135-A658E6A8B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84BA6-4A04-432F-ABA5-4FD20F65C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6478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B62D8-F4D4-4EC0-BD1D-22667B86A3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E65D44-C05D-4497-91FE-41B9D05ADB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1EDF9-D3FB-4769-B0EC-B16738695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C95AC-0823-4D94-8E6B-9C007EBB2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60903-48A2-43E7-A6EE-B8A8256EE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9294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EFE20-87E2-441F-939F-C24250045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951D5-607E-4E74-93E0-96DD1F7B8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45596-9CAF-41AA-8473-269E9ACC7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AE2D7-A317-4B36-8F5B-1A3894141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B9F06-CE65-4255-B495-C672D79DE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428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B5091-E9D3-4A64-8E60-CCC075DA8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70B50-8780-4906-89C2-8C72EDED1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DBEA4-45D9-43C4-A16D-756A3AF0A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E7D05-064A-4CCD-9B17-29A88A765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17200-82A9-4F5A-A331-BA435A5CA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9427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488DB-CD70-46DD-899A-EC8212BA9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E3F3D-12F9-4905-BD72-7BC94E14B6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32114D-9D70-4A00-951B-C2DD42458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60A9BC-C5F3-402D-A265-C14AC352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0130EC-8237-4368-899B-8AE1A71C6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6D9C56-5082-49F1-A60F-2300F5A77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961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28419-48F7-45C3-9BE3-E2B7810E8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26B11-8A8D-429C-9D71-4B8E36128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2ADE5-11FB-43B1-B766-3F56B1D0A4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C42F88-8568-433B-B57F-043C9CC05E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6D29F5-8938-4EFF-94A7-4BD0154091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1CBB30-76A8-4CD3-8BCC-125121C1C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6AE5C1-663A-460E-AC9B-79517476A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136341-DEA8-4732-9043-147CD5CBD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0813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C7273-CB8D-4276-BA98-72664D509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95AD4D-BE2A-4B7E-86ED-3BCBB6718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83F421-E5E0-4F93-A622-BEEA05B42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F7735E-A63A-496D-BBAC-EB5452E2A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1341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C3500A-F352-4AD2-90E7-5671231D4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FF5A54-6CD2-430C-A5E0-F24531542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61EB5C-6403-42D8-9014-9DD4CD8B0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9064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D294F-CA18-49B9-85C0-F351BA4B6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5A71B-FB46-4729-912D-5A08F110B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012042-0CAD-4094-B7D9-553C1353EE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50F364-339E-4A54-83BA-A3C0E27D9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E48D60-34EB-48F5-9188-2CC20647B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3AC94B-CF66-4280-85B2-65E752211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2510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4152-AE79-4183-976E-ADC812050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E4E957-E234-4AB1-B11D-66ADEC80B2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5F0F1B-BDEF-4FA3-BA14-83DBD7648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87B24F-9110-4E38-9EBE-56F71E402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8F4CCE-77EB-4F3F-AABF-B77C1866E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A0883E-964F-4C5D-8062-9F66BEA94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3341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EDD4C4-AC7F-40FD-A652-9FA756BAC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E9ACE9-0F7A-4439-8A0E-59C267D67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EB115-8059-468E-86A5-386AF5A0EE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4D391-EFA3-4F76-B773-AB50EC7F59AD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53DAC-10CB-469F-83E3-6C873BD28E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41D4D-8DDE-4FD1-B312-450CD3310C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FC3C8-F504-41E3-B94B-F00FC9460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8800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8CnFo7qinng?feature=oembed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1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1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7.jpg"/><Relationship Id="rId7" Type="http://schemas.openxmlformats.org/officeDocument/2006/relationships/image" Target="../media/image9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1.jp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7.jpg"/><Relationship Id="rId7" Type="http://schemas.openxmlformats.org/officeDocument/2006/relationships/image" Target="../media/image9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1.jp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288F0-26A0-414A-B33A-D1D571D4D8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3639"/>
            <a:ext cx="9144000" cy="1804609"/>
          </a:xfrm>
        </p:spPr>
        <p:txBody>
          <a:bodyPr/>
          <a:lstStyle/>
          <a:p>
            <a:r>
              <a:rPr lang="en-GB" dirty="0"/>
              <a:t>What do you need to know to save/manage a species?</a:t>
            </a:r>
          </a:p>
        </p:txBody>
      </p:sp>
      <p:pic>
        <p:nvPicPr>
          <p:cNvPr id="5" name="Picture 4" descr="A picture containing tree, outdoor, mammal, plant&#10;&#10;Description automatically generated">
            <a:extLst>
              <a:ext uri="{FF2B5EF4-FFF2-40B4-BE49-F238E27FC236}">
                <a16:creationId xmlns:a16="http://schemas.microsoft.com/office/drawing/2014/main" id="{2F8B2884-BA5E-45C8-BB73-BD8E10A80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657" y="2187604"/>
            <a:ext cx="6474686" cy="4477410"/>
          </a:xfrm>
          <a:prstGeom prst="rect">
            <a:avLst/>
          </a:prstGeom>
        </p:spPr>
      </p:pic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B51AC651-68BB-46C9-AC4D-FEE7CB087BA5}"/>
              </a:ext>
            </a:extLst>
          </p:cNvPr>
          <p:cNvSpPr/>
          <p:nvPr/>
        </p:nvSpPr>
        <p:spPr>
          <a:xfrm>
            <a:off x="4784687" y="196941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38959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7F140-68F4-49B9-9ADF-43E5487E3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would we like to know?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39377-25A2-4A03-BA8B-9C0E1B9EC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/>
              <a:t>Abundance</a:t>
            </a:r>
          </a:p>
          <a:p>
            <a:pPr>
              <a:lnSpc>
                <a:spcPct val="150000"/>
              </a:lnSpc>
            </a:pPr>
            <a:r>
              <a:rPr lang="en-GB" dirty="0"/>
              <a:t>Annual rate of population change (λ = N</a:t>
            </a:r>
            <a:r>
              <a:rPr lang="en-GB" baseline="-25000" dirty="0"/>
              <a:t>t+1</a:t>
            </a:r>
            <a:r>
              <a:rPr lang="en-GB" dirty="0"/>
              <a:t> / </a:t>
            </a:r>
            <a:r>
              <a:rPr lang="en-GB" dirty="0" err="1"/>
              <a:t>N</a:t>
            </a:r>
            <a:r>
              <a:rPr lang="en-GB" baseline="-25000" dirty="0" err="1"/>
              <a:t>t</a:t>
            </a:r>
            <a:r>
              <a:rPr lang="en-GB" dirty="0"/>
              <a:t>)</a:t>
            </a:r>
          </a:p>
          <a:p>
            <a:pPr>
              <a:lnSpc>
                <a:spcPct val="150000"/>
              </a:lnSpc>
            </a:pPr>
            <a:r>
              <a:rPr lang="en-GB" dirty="0"/>
              <a:t>Sex and age specific survival rates</a:t>
            </a:r>
          </a:p>
          <a:p>
            <a:pPr>
              <a:lnSpc>
                <a:spcPct val="150000"/>
              </a:lnSpc>
            </a:pPr>
            <a:r>
              <a:rPr lang="en-GB" dirty="0"/>
              <a:t>Sex and age specific causes of mortality</a:t>
            </a:r>
          </a:p>
          <a:p>
            <a:pPr>
              <a:lnSpc>
                <a:spcPct val="150000"/>
              </a:lnSpc>
            </a:pPr>
            <a:r>
              <a:rPr lang="en-GB" dirty="0"/>
              <a:t>Age structure</a:t>
            </a:r>
          </a:p>
          <a:p>
            <a:pPr>
              <a:lnSpc>
                <a:spcPct val="150000"/>
              </a:lnSpc>
            </a:pPr>
            <a:r>
              <a:rPr lang="en-GB" dirty="0"/>
              <a:t>Sex ratio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DD98AD-F586-49CE-B3F4-640C2F7F809D}"/>
              </a:ext>
            </a:extLst>
          </p:cNvPr>
          <p:cNvSpPr/>
          <p:nvPr/>
        </p:nvSpPr>
        <p:spPr>
          <a:xfrm>
            <a:off x="1109709" y="1970843"/>
            <a:ext cx="1793289" cy="470516"/>
          </a:xfrm>
          <a:prstGeom prst="round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C8A92960-DB0B-4365-B379-DA5F126DC169}"/>
              </a:ext>
            </a:extLst>
          </p:cNvPr>
          <p:cNvSpPr/>
          <p:nvPr/>
        </p:nvSpPr>
        <p:spPr>
          <a:xfrm>
            <a:off x="2701719" y="1356323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761923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4DD509-7DF5-469E-9C24-B95A9E50E1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62" t="20291" r="31094" b="12282"/>
          <a:stretch/>
        </p:blipFill>
        <p:spPr>
          <a:xfrm>
            <a:off x="5078492" y="0"/>
            <a:ext cx="7113508" cy="645795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EAFEF6C-104B-456C-8D52-38A143A7F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GB" dirty="0"/>
              <a:t>Adaptive management</a:t>
            </a:r>
          </a:p>
        </p:txBody>
      </p:sp>
      <p:sp>
        <p:nvSpPr>
          <p:cNvPr id="7" name="Google Shape;57;p13">
            <a:extLst>
              <a:ext uri="{FF2B5EF4-FFF2-40B4-BE49-F238E27FC236}">
                <a16:creationId xmlns:a16="http://schemas.microsoft.com/office/drawing/2014/main" id="{982C1B88-2FFE-477C-9250-2AFA039FAB73}"/>
              </a:ext>
            </a:extLst>
          </p:cNvPr>
          <p:cNvSpPr/>
          <p:nvPr/>
        </p:nvSpPr>
        <p:spPr>
          <a:xfrm>
            <a:off x="1141143" y="1009486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A7DC7C9-BC19-4EDA-A9D2-C8B8C2834B02}"/>
              </a:ext>
            </a:extLst>
          </p:cNvPr>
          <p:cNvSpPr/>
          <p:nvPr/>
        </p:nvSpPr>
        <p:spPr>
          <a:xfrm>
            <a:off x="5438775" y="161925"/>
            <a:ext cx="1638300" cy="952786"/>
          </a:xfrm>
          <a:prstGeom prst="round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C46F948-86D0-4251-AB03-69EC9292FDC6}"/>
              </a:ext>
            </a:extLst>
          </p:cNvPr>
          <p:cNvSpPr/>
          <p:nvPr/>
        </p:nvSpPr>
        <p:spPr>
          <a:xfrm>
            <a:off x="1530618" y="1676986"/>
            <a:ext cx="2003842" cy="1272440"/>
          </a:xfrm>
          <a:prstGeom prst="roundRect">
            <a:avLst>
              <a:gd name="adj" fmla="val 10000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FA04EC2-B940-4C87-BF8B-D3B570E0C347}"/>
              </a:ext>
            </a:extLst>
          </p:cNvPr>
          <p:cNvGrpSpPr/>
          <p:nvPr/>
        </p:nvGrpSpPr>
        <p:grpSpPr>
          <a:xfrm>
            <a:off x="1753268" y="1888502"/>
            <a:ext cx="2003842" cy="1272440"/>
            <a:chOff x="223220" y="1843644"/>
            <a:chExt cx="2003842" cy="1272440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5380E7FA-E9D6-474C-8C39-F90A70786472}"/>
                </a:ext>
              </a:extLst>
            </p:cNvPr>
            <p:cNvSpPr/>
            <p:nvPr/>
          </p:nvSpPr>
          <p:spPr>
            <a:xfrm>
              <a:off x="223220" y="1843644"/>
              <a:ext cx="2003842" cy="1272440"/>
            </a:xfrm>
            <a:prstGeom prst="roundRect">
              <a:avLst>
                <a:gd name="adj" fmla="val 10000"/>
              </a:avLst>
            </a:prstGeom>
            <a:ln>
              <a:solidFill>
                <a:srgbClr val="7030A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Rectangle: Rounded Corners 5">
              <a:extLst>
                <a:ext uri="{FF2B5EF4-FFF2-40B4-BE49-F238E27FC236}">
                  <a16:creationId xmlns:a16="http://schemas.microsoft.com/office/drawing/2014/main" id="{4E013669-42D2-4E3F-ABEE-459D8F854743}"/>
                </a:ext>
              </a:extLst>
            </p:cNvPr>
            <p:cNvSpPr txBox="1"/>
            <p:nvPr/>
          </p:nvSpPr>
          <p:spPr>
            <a:xfrm>
              <a:off x="260488" y="1880912"/>
              <a:ext cx="1929306" cy="119790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000" kern="1200" dirty="0"/>
                <a:t>Is there a problem?</a:t>
              </a:r>
              <a:endParaRPr lang="en-US" sz="2000" kern="1200" dirty="0"/>
            </a:p>
          </p:txBody>
        </p:sp>
      </p:grp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3A54E39-25FF-486C-AF36-EF14AD1B8200}"/>
              </a:ext>
            </a:extLst>
          </p:cNvPr>
          <p:cNvSpPr/>
          <p:nvPr/>
        </p:nvSpPr>
        <p:spPr>
          <a:xfrm>
            <a:off x="1549690" y="3691645"/>
            <a:ext cx="2003842" cy="1272440"/>
          </a:xfrm>
          <a:prstGeom prst="roundRect">
            <a:avLst>
              <a:gd name="adj" fmla="val 10000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CA1CA4F-E8D7-4BE4-98D9-0F6B51BF4CA5}"/>
              </a:ext>
            </a:extLst>
          </p:cNvPr>
          <p:cNvGrpSpPr/>
          <p:nvPr/>
        </p:nvGrpSpPr>
        <p:grpSpPr>
          <a:xfrm>
            <a:off x="1790536" y="3908574"/>
            <a:ext cx="2003842" cy="1272440"/>
            <a:chOff x="467677" y="1259864"/>
            <a:chExt cx="4209097" cy="2672776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24A4EFD7-68C4-4D6D-9A61-5E40C8A66A81}"/>
                </a:ext>
              </a:extLst>
            </p:cNvPr>
            <p:cNvSpPr/>
            <p:nvPr/>
          </p:nvSpPr>
          <p:spPr>
            <a:xfrm>
              <a:off x="467677" y="1259864"/>
              <a:ext cx="4209097" cy="2672776"/>
            </a:xfrm>
            <a:prstGeom prst="roundRect">
              <a:avLst>
                <a:gd name="adj" fmla="val 10000"/>
              </a:avLst>
            </a:prstGeom>
            <a:ln>
              <a:solidFill>
                <a:srgbClr val="7030A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Rectangle: Rounded Corners 5">
              <a:extLst>
                <a:ext uri="{FF2B5EF4-FFF2-40B4-BE49-F238E27FC236}">
                  <a16:creationId xmlns:a16="http://schemas.microsoft.com/office/drawing/2014/main" id="{73FAA702-C143-427F-B35B-5726AFC8B654}"/>
                </a:ext>
              </a:extLst>
            </p:cNvPr>
            <p:cNvSpPr txBox="1"/>
            <p:nvPr/>
          </p:nvSpPr>
          <p:spPr>
            <a:xfrm>
              <a:off x="545961" y="1338148"/>
              <a:ext cx="4052531" cy="25162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0020" tIns="160020" rIns="160020" bIns="160020" numCol="1" spcCol="1270" anchor="ctr" anchorCtr="0">
              <a:noAutofit/>
            </a:bodyPr>
            <a:lstStyle/>
            <a:p>
              <a:pPr marL="0" lvl="0" indent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000" kern="1200" dirty="0"/>
                <a:t>What is the population trend of the species?</a:t>
              </a:r>
              <a:endParaRPr lang="en-US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500336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7F140-68F4-49B9-9ADF-43E5487E3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estimate population size?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39377-25A2-4A03-BA8B-9C0E1B9EC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Essential to detect </a:t>
            </a:r>
            <a:r>
              <a:rPr lang="en-GB" b="1" i="1" dirty="0">
                <a:solidFill>
                  <a:srgbClr val="7030A0"/>
                </a:solidFill>
              </a:rPr>
              <a:t>trends</a:t>
            </a:r>
          </a:p>
          <a:p>
            <a:pPr>
              <a:lnSpc>
                <a:spcPct val="150000"/>
              </a:lnSpc>
            </a:pPr>
            <a:r>
              <a:rPr lang="en-GB" dirty="0"/>
              <a:t>Important for making </a:t>
            </a:r>
            <a:r>
              <a:rPr lang="en-GB" b="1" i="1" dirty="0">
                <a:solidFill>
                  <a:srgbClr val="7030A0"/>
                </a:solidFill>
              </a:rPr>
              <a:t>informed</a:t>
            </a:r>
            <a:r>
              <a:rPr lang="en-GB" dirty="0"/>
              <a:t> management decisions</a:t>
            </a:r>
          </a:p>
          <a:p>
            <a:pPr>
              <a:lnSpc>
                <a:spcPct val="150000"/>
              </a:lnSpc>
            </a:pPr>
            <a:r>
              <a:rPr lang="en-GB" dirty="0"/>
              <a:t>Management goals often expressed in terms of </a:t>
            </a:r>
            <a:r>
              <a:rPr lang="en-GB" b="1" i="1" dirty="0">
                <a:solidFill>
                  <a:srgbClr val="7030A0"/>
                </a:solidFill>
              </a:rPr>
              <a:t>population size</a:t>
            </a:r>
          </a:p>
          <a:p>
            <a:pPr>
              <a:lnSpc>
                <a:spcPct val="150000"/>
              </a:lnSpc>
            </a:pPr>
            <a:r>
              <a:rPr lang="en-GB" dirty="0"/>
              <a:t>The scope of most formal </a:t>
            </a:r>
            <a:r>
              <a:rPr lang="en-GB" b="1" i="1" dirty="0">
                <a:solidFill>
                  <a:srgbClr val="7030A0"/>
                </a:solidFill>
              </a:rPr>
              <a:t>monitoring</a:t>
            </a:r>
          </a:p>
        </p:txBody>
      </p:sp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A9C9F8D5-EFE5-40FB-8BA8-218E86822DE2}"/>
              </a:ext>
            </a:extLst>
          </p:cNvPr>
          <p:cNvSpPr/>
          <p:nvPr/>
        </p:nvSpPr>
        <p:spPr>
          <a:xfrm>
            <a:off x="2802303" y="137461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48660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ACB4A-F4CA-42C6-B513-2D10258E0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3172" y="232605"/>
            <a:ext cx="4072128" cy="620688"/>
          </a:xfrm>
        </p:spPr>
        <p:txBody>
          <a:bodyPr>
            <a:normAutofit fontScale="90000"/>
          </a:bodyPr>
          <a:lstStyle/>
          <a:p>
            <a:r>
              <a:rPr lang="en-GB" dirty="0"/>
              <a:t>A menu of options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56532F80-455F-49AC-9730-7F72E9314DE3}"/>
              </a:ext>
            </a:extLst>
          </p:cNvPr>
          <p:cNvSpPr/>
          <p:nvPr/>
        </p:nvSpPr>
        <p:spPr>
          <a:xfrm>
            <a:off x="3453172" y="1441704"/>
            <a:ext cx="3960440" cy="358431"/>
          </a:xfrm>
          <a:prstGeom prst="flowChartProcess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Abundance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b="1" dirty="0">
                <a:solidFill>
                  <a:schemeClr val="tx1"/>
                </a:solidFill>
              </a:rPr>
              <a:t>assessment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b="1" dirty="0">
                <a:solidFill>
                  <a:schemeClr val="tx1"/>
                </a:solidFill>
              </a:rPr>
              <a:t>techniques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6D95D93E-0694-4F84-84AF-E71EE5847AE2}"/>
              </a:ext>
            </a:extLst>
          </p:cNvPr>
          <p:cNvSpPr/>
          <p:nvPr/>
        </p:nvSpPr>
        <p:spPr>
          <a:xfrm>
            <a:off x="2953568" y="2187187"/>
            <a:ext cx="2160240" cy="398678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Estimates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04080E93-1EA5-4651-80EC-4AF220393D7A}"/>
              </a:ext>
            </a:extLst>
          </p:cNvPr>
          <p:cNvSpPr/>
          <p:nvPr/>
        </p:nvSpPr>
        <p:spPr>
          <a:xfrm>
            <a:off x="5812536" y="2187187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Indices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D1A48BDD-F87A-4E89-A579-73135ADA9EE2}"/>
              </a:ext>
            </a:extLst>
          </p:cNvPr>
          <p:cNvSpPr/>
          <p:nvPr/>
        </p:nvSpPr>
        <p:spPr>
          <a:xfrm>
            <a:off x="1636072" y="2910783"/>
            <a:ext cx="2160240" cy="398679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All individuals seen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10C6157F-03B8-4EB0-89F8-B2F5DF84E4DE}"/>
              </a:ext>
            </a:extLst>
          </p:cNvPr>
          <p:cNvSpPr/>
          <p:nvPr/>
        </p:nvSpPr>
        <p:spPr>
          <a:xfrm>
            <a:off x="4156352" y="2910783"/>
            <a:ext cx="2880320" cy="398679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Some individuals not seen</a:t>
            </a:r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43D88177-BF1E-419C-95C1-FE097238A92A}"/>
              </a:ext>
            </a:extLst>
          </p:cNvPr>
          <p:cNvSpPr/>
          <p:nvPr/>
        </p:nvSpPr>
        <p:spPr>
          <a:xfrm>
            <a:off x="2140128" y="3630121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Complete Census</a:t>
            </a:r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35CE9964-9057-4C47-BFA3-A75E20735D1A}"/>
              </a:ext>
            </a:extLst>
          </p:cNvPr>
          <p:cNvSpPr/>
          <p:nvPr/>
        </p:nvSpPr>
        <p:spPr>
          <a:xfrm>
            <a:off x="2140128" y="4332049"/>
            <a:ext cx="2376264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Census on sample plot</a:t>
            </a:r>
          </a:p>
        </p:txBody>
      </p:sp>
      <p:sp>
        <p:nvSpPr>
          <p:cNvPr id="13" name="Flowchart: Alternate Process 12">
            <a:extLst>
              <a:ext uri="{FF2B5EF4-FFF2-40B4-BE49-F238E27FC236}">
                <a16:creationId xmlns:a16="http://schemas.microsoft.com/office/drawing/2014/main" id="{661DD9D3-02D1-40CE-A2DB-4F04EAE42EAB}"/>
              </a:ext>
            </a:extLst>
          </p:cNvPr>
          <p:cNvSpPr/>
          <p:nvPr/>
        </p:nvSpPr>
        <p:spPr>
          <a:xfrm>
            <a:off x="6513512" y="3630121"/>
            <a:ext cx="2160240" cy="398678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Capture</a:t>
            </a:r>
          </a:p>
        </p:txBody>
      </p:sp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C1117292-CC03-4912-9E3A-8CC72D90BC69}"/>
              </a:ext>
            </a:extLst>
          </p:cNvPr>
          <p:cNvSpPr/>
          <p:nvPr/>
        </p:nvSpPr>
        <p:spPr>
          <a:xfrm>
            <a:off x="8992968" y="4342905"/>
            <a:ext cx="2683400" cy="376966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Capture-Mark-Recapture</a:t>
            </a:r>
          </a:p>
        </p:txBody>
      </p:sp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FB85B66E-6494-45A5-A1CA-D4E95E7CF9BB}"/>
              </a:ext>
            </a:extLst>
          </p:cNvPr>
          <p:cNvSpPr/>
          <p:nvPr/>
        </p:nvSpPr>
        <p:spPr>
          <a:xfrm>
            <a:off x="6513512" y="4321193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Removal</a:t>
            </a:r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53BE42E4-1B8D-4CF9-A5F4-3C1395895EC6}"/>
              </a:ext>
            </a:extLst>
          </p:cNvPr>
          <p:cNvSpPr/>
          <p:nvPr/>
        </p:nvSpPr>
        <p:spPr>
          <a:xfrm>
            <a:off x="4520202" y="5064757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Transect</a:t>
            </a:r>
          </a:p>
        </p:txBody>
      </p:sp>
      <p:sp>
        <p:nvSpPr>
          <p:cNvPr id="17" name="Flowchart: Alternate Process 16">
            <a:extLst>
              <a:ext uri="{FF2B5EF4-FFF2-40B4-BE49-F238E27FC236}">
                <a16:creationId xmlns:a16="http://schemas.microsoft.com/office/drawing/2014/main" id="{D89747C6-E571-44AE-9CC6-728F0E861A93}"/>
              </a:ext>
            </a:extLst>
          </p:cNvPr>
          <p:cNvSpPr/>
          <p:nvPr/>
        </p:nvSpPr>
        <p:spPr>
          <a:xfrm>
            <a:off x="2248140" y="5773750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solidFill>
                  <a:schemeClr val="tx1"/>
                </a:solidFill>
              </a:rPr>
              <a:t>Sightability</a:t>
            </a:r>
            <a:r>
              <a:rPr lang="en-GB" dirty="0">
                <a:solidFill>
                  <a:schemeClr val="tx1"/>
                </a:solidFill>
              </a:rPr>
              <a:t> models</a:t>
            </a:r>
          </a:p>
        </p:txBody>
      </p:sp>
      <p:sp>
        <p:nvSpPr>
          <p:cNvPr id="18" name="Flowchart: Alternate Process 17">
            <a:extLst>
              <a:ext uri="{FF2B5EF4-FFF2-40B4-BE49-F238E27FC236}">
                <a16:creationId xmlns:a16="http://schemas.microsoft.com/office/drawing/2014/main" id="{6A5D45AD-2F83-4310-9053-F4659154CFFD}"/>
              </a:ext>
            </a:extLst>
          </p:cNvPr>
          <p:cNvSpPr/>
          <p:nvPr/>
        </p:nvSpPr>
        <p:spPr>
          <a:xfrm>
            <a:off x="4660408" y="5784094"/>
            <a:ext cx="2160240" cy="398678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Distance sampling</a:t>
            </a:r>
          </a:p>
        </p:txBody>
      </p:sp>
      <p:sp>
        <p:nvSpPr>
          <p:cNvPr id="19" name="Flowchart: Alternate Process 18">
            <a:extLst>
              <a:ext uri="{FF2B5EF4-FFF2-40B4-BE49-F238E27FC236}">
                <a16:creationId xmlns:a16="http://schemas.microsoft.com/office/drawing/2014/main" id="{3D517A44-40CB-4A6C-B618-5AC06C91E669}"/>
              </a:ext>
            </a:extLst>
          </p:cNvPr>
          <p:cNvSpPr/>
          <p:nvPr/>
        </p:nvSpPr>
        <p:spPr>
          <a:xfrm>
            <a:off x="7234156" y="5784094"/>
            <a:ext cx="2160240" cy="720080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Double sampling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Multiple observers</a:t>
            </a: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63D519DF-8356-4D75-A3F9-F46E8511776E}"/>
              </a:ext>
            </a:extLst>
          </p:cNvPr>
          <p:cNvCxnSpPr>
            <a:stCxn id="6" idx="2"/>
            <a:endCxn id="7" idx="0"/>
          </p:cNvCxnSpPr>
          <p:nvPr/>
        </p:nvCxnSpPr>
        <p:spPr>
          <a:xfrm rot="5400000">
            <a:off x="4540014" y="1293809"/>
            <a:ext cx="387052" cy="1399704"/>
          </a:xfrm>
          <a:prstGeom prst="bent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51442510-316E-429A-B1CA-DF206312DD2F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969498" y="1264029"/>
            <a:ext cx="387052" cy="1459264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247459CF-852D-4DD5-8F8C-88A491E81F8F}"/>
              </a:ext>
            </a:extLst>
          </p:cNvPr>
          <p:cNvCxnSpPr>
            <a:stCxn id="7" idx="2"/>
            <a:endCxn id="9" idx="0"/>
          </p:cNvCxnSpPr>
          <p:nvPr/>
        </p:nvCxnSpPr>
        <p:spPr>
          <a:xfrm rot="5400000">
            <a:off x="3212481" y="2089576"/>
            <a:ext cx="324918" cy="1317496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83189FF7-C760-4431-BFE1-5905B321AD3B}"/>
              </a:ext>
            </a:extLst>
          </p:cNvPr>
          <p:cNvCxnSpPr>
            <a:stCxn id="7" idx="2"/>
            <a:endCxn id="10" idx="0"/>
          </p:cNvCxnSpPr>
          <p:nvPr/>
        </p:nvCxnSpPr>
        <p:spPr>
          <a:xfrm rot="16200000" flipH="1">
            <a:off x="4652641" y="1966912"/>
            <a:ext cx="324918" cy="1562824"/>
          </a:xfrm>
          <a:prstGeom prst="bent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F2FD7610-CA20-435E-AA6D-864566504ACF}"/>
              </a:ext>
            </a:extLst>
          </p:cNvPr>
          <p:cNvCxnSpPr>
            <a:stCxn id="9" idx="2"/>
            <a:endCxn id="11" idx="1"/>
          </p:cNvCxnSpPr>
          <p:nvPr/>
        </p:nvCxnSpPr>
        <p:spPr>
          <a:xfrm rot="5400000">
            <a:off x="2168161" y="3281429"/>
            <a:ext cx="519998" cy="576064"/>
          </a:xfrm>
          <a:prstGeom prst="bentConnector4">
            <a:avLst>
              <a:gd name="adj1" fmla="val 30833"/>
              <a:gd name="adj2" fmla="val 13968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BB3B5C26-3AFF-4102-9E40-90424E7C1949}"/>
              </a:ext>
            </a:extLst>
          </p:cNvPr>
          <p:cNvCxnSpPr>
            <a:stCxn id="9" idx="2"/>
            <a:endCxn id="12" idx="1"/>
          </p:cNvCxnSpPr>
          <p:nvPr/>
        </p:nvCxnSpPr>
        <p:spPr>
          <a:xfrm rot="5400000">
            <a:off x="1817197" y="3632393"/>
            <a:ext cx="1221926" cy="576064"/>
          </a:xfrm>
          <a:prstGeom prst="bentConnector4">
            <a:avLst>
              <a:gd name="adj1" fmla="val 13157"/>
              <a:gd name="adj2" fmla="val 13968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28A59EF2-6944-4C86-85A7-2BA98AF9475D}"/>
              </a:ext>
            </a:extLst>
          </p:cNvPr>
          <p:cNvCxnSpPr>
            <a:stCxn id="10" idx="2"/>
            <a:endCxn id="13" idx="0"/>
          </p:cNvCxnSpPr>
          <p:nvPr/>
        </p:nvCxnSpPr>
        <p:spPr>
          <a:xfrm rot="16200000" flipH="1">
            <a:off x="6434743" y="2471231"/>
            <a:ext cx="320659" cy="1997120"/>
          </a:xfrm>
          <a:prstGeom prst="bent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2368B816-63F5-4267-BC90-668E4E2C1AD1}"/>
              </a:ext>
            </a:extLst>
          </p:cNvPr>
          <p:cNvCxnSpPr>
            <a:stCxn id="13" idx="2"/>
            <a:endCxn id="15" idx="0"/>
          </p:cNvCxnSpPr>
          <p:nvPr/>
        </p:nvCxnSpPr>
        <p:spPr>
          <a:xfrm rot="5400000">
            <a:off x="7447435" y="4174996"/>
            <a:ext cx="292394" cy="12700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00A39C3A-ED77-42AE-98BB-7EAE6A033B6A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 rot="16200000" flipH="1">
            <a:off x="8807097" y="2815334"/>
            <a:ext cx="314106" cy="2741036"/>
          </a:xfrm>
          <a:prstGeom prst="bentConnector3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5F694551-4342-4AE9-828A-D43BD79CFF1F}"/>
              </a:ext>
            </a:extLst>
          </p:cNvPr>
          <p:cNvCxnSpPr>
            <a:stCxn id="10" idx="2"/>
            <a:endCxn id="16" idx="0"/>
          </p:cNvCxnSpPr>
          <p:nvPr/>
        </p:nvCxnSpPr>
        <p:spPr>
          <a:xfrm rot="16200000" flipH="1">
            <a:off x="4720770" y="4185204"/>
            <a:ext cx="1755295" cy="3810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124F2ABC-092F-4B5A-A1D0-E575005DAE3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 rot="5400000">
            <a:off x="4309134" y="4482561"/>
            <a:ext cx="310315" cy="2272062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02964F13-47DF-4980-B526-411AA9A8F439}"/>
              </a:ext>
            </a:extLst>
          </p:cNvPr>
          <p:cNvCxnSpPr>
            <a:stCxn id="16" idx="2"/>
            <a:endCxn id="18" idx="0"/>
          </p:cNvCxnSpPr>
          <p:nvPr/>
        </p:nvCxnSpPr>
        <p:spPr>
          <a:xfrm rot="16200000" flipH="1">
            <a:off x="5510096" y="5553661"/>
            <a:ext cx="320659" cy="140206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B7084775-4400-4F7D-9499-954D7A8AE153}"/>
              </a:ext>
            </a:extLst>
          </p:cNvPr>
          <p:cNvCxnSpPr>
            <a:stCxn id="16" idx="2"/>
            <a:endCxn id="19" idx="0"/>
          </p:cNvCxnSpPr>
          <p:nvPr/>
        </p:nvCxnSpPr>
        <p:spPr>
          <a:xfrm rot="16200000" flipH="1">
            <a:off x="6796970" y="4266787"/>
            <a:ext cx="320659" cy="2713954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Google Shape;57;p13">
            <a:extLst>
              <a:ext uri="{FF2B5EF4-FFF2-40B4-BE49-F238E27FC236}">
                <a16:creationId xmlns:a16="http://schemas.microsoft.com/office/drawing/2014/main" id="{37B87341-CBA0-43FC-B877-BCAA1F3E6436}"/>
              </a:ext>
            </a:extLst>
          </p:cNvPr>
          <p:cNvSpPr/>
          <p:nvPr/>
        </p:nvSpPr>
        <p:spPr>
          <a:xfrm>
            <a:off x="4156352" y="902802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4164990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963EB018-72A8-4A6F-81C1-26E89312B0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324" t="34344" r="25203" b="24410"/>
          <a:stretch/>
        </p:blipFill>
        <p:spPr>
          <a:xfrm>
            <a:off x="5960511" y="1498607"/>
            <a:ext cx="1474136" cy="1864860"/>
          </a:xfrm>
          <a:prstGeom prst="rect">
            <a:avLst/>
          </a:prstGeom>
        </p:spPr>
      </p:pic>
      <p:pic>
        <p:nvPicPr>
          <p:cNvPr id="22" name="Picture 21" descr="A picture containing person, person, mammal&#10;&#10;Description automatically generated">
            <a:extLst>
              <a:ext uri="{FF2B5EF4-FFF2-40B4-BE49-F238E27FC236}">
                <a16:creationId xmlns:a16="http://schemas.microsoft.com/office/drawing/2014/main" id="{A1FB2705-43E8-4ADF-8504-B24C8B5100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708" y="3934709"/>
            <a:ext cx="3396690" cy="2717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07258A-00E8-492E-958F-801A45F8A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5429"/>
            <a:ext cx="10515600" cy="1325563"/>
          </a:xfrm>
        </p:spPr>
        <p:txBody>
          <a:bodyPr/>
          <a:lstStyle/>
          <a:p>
            <a:r>
              <a:rPr lang="en-GB" dirty="0"/>
              <a:t>Individually marking animals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A29F5-6F11-4E1C-8381-9C0F1821F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21736" cy="28286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/>
              <a:t>Types of marks:</a:t>
            </a:r>
          </a:p>
          <a:p>
            <a:r>
              <a:rPr lang="en-GB"/>
              <a:t>Radio/GPS collars</a:t>
            </a:r>
          </a:p>
          <a:p>
            <a:r>
              <a:rPr lang="en-GB"/>
              <a:t>Legbands</a:t>
            </a:r>
          </a:p>
          <a:p>
            <a:r>
              <a:rPr lang="en-GB"/>
              <a:t>PIT tags</a:t>
            </a:r>
          </a:p>
          <a:p>
            <a:r>
              <a:rPr lang="en-GB"/>
              <a:t>Picric acid</a:t>
            </a:r>
          </a:p>
          <a:p>
            <a:r>
              <a:rPr lang="en-GB"/>
              <a:t>Individual</a:t>
            </a:r>
            <a:endParaRPr lang="en-GB" dirty="0"/>
          </a:p>
        </p:txBody>
      </p:sp>
      <p:pic>
        <p:nvPicPr>
          <p:cNvPr id="9" name="Picture 8" descr="A close up of a goat&#10;&#10;Description automatically generated with low confidence">
            <a:extLst>
              <a:ext uri="{FF2B5EF4-FFF2-40B4-BE49-F238E27FC236}">
                <a16:creationId xmlns:a16="http://schemas.microsoft.com/office/drawing/2014/main" id="{A838D6CD-6A62-46CC-8F98-401008120C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9"/>
          <a:stretch/>
        </p:blipFill>
        <p:spPr>
          <a:xfrm>
            <a:off x="8905461" y="639480"/>
            <a:ext cx="3012909" cy="2723988"/>
          </a:xfrm>
          <a:prstGeom prst="rect">
            <a:avLst/>
          </a:prstGeom>
        </p:spPr>
      </p:pic>
      <p:sp>
        <p:nvSpPr>
          <p:cNvPr id="15" name="Google Shape;57;p13">
            <a:extLst>
              <a:ext uri="{FF2B5EF4-FFF2-40B4-BE49-F238E27FC236}">
                <a16:creationId xmlns:a16="http://schemas.microsoft.com/office/drawing/2014/main" id="{D2DCF967-541F-4F5F-85A2-0547601C32EC}"/>
              </a:ext>
            </a:extLst>
          </p:cNvPr>
          <p:cNvSpPr/>
          <p:nvPr/>
        </p:nvSpPr>
        <p:spPr>
          <a:xfrm>
            <a:off x="1850474" y="136994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11" name="Picture 10" descr="A bird perched on a branch&#10;&#10;Description automatically generated">
            <a:extLst>
              <a:ext uri="{FF2B5EF4-FFF2-40B4-BE49-F238E27FC236}">
                <a16:creationId xmlns:a16="http://schemas.microsoft.com/office/drawing/2014/main" id="{AAA3468B-F086-4F6F-A233-A56BE35A20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5461" y="3494533"/>
            <a:ext cx="3012909" cy="3157528"/>
          </a:xfrm>
          <a:prstGeom prst="rect">
            <a:avLst/>
          </a:prstGeom>
        </p:spPr>
      </p:pic>
      <p:pic>
        <p:nvPicPr>
          <p:cNvPr id="13" name="Picture 12" descr="A picture containing grass, outdoor, dog, mammal&#10;&#10;Description automatically generated">
            <a:extLst>
              <a:ext uri="{FF2B5EF4-FFF2-40B4-BE49-F238E27FC236}">
                <a16:creationId xmlns:a16="http://schemas.microsoft.com/office/drawing/2014/main" id="{7F136163-4356-4107-B57B-10E7A22F68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496" y="3494533"/>
            <a:ext cx="2765867" cy="3146429"/>
          </a:xfrm>
          <a:prstGeom prst="rect">
            <a:avLst/>
          </a:prstGeom>
        </p:spPr>
      </p:pic>
      <p:pic>
        <p:nvPicPr>
          <p:cNvPr id="19" name="Picture 18" descr="A picture containing toiletry&#10;&#10;Description automatically generated">
            <a:extLst>
              <a:ext uri="{FF2B5EF4-FFF2-40B4-BE49-F238E27FC236}">
                <a16:creationId xmlns:a16="http://schemas.microsoft.com/office/drawing/2014/main" id="{059EECEF-92D6-4931-BEEF-01B1CFD6FE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431" y="514382"/>
            <a:ext cx="1713355" cy="304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831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B908F-829B-4614-BD43-06BA87A7D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9949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Or let nature mark them for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C203E9-E0A5-4DF7-A44D-7BC19680A2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25" t="15488" r="69625" b="3246"/>
          <a:stretch/>
        </p:blipFill>
        <p:spPr>
          <a:xfrm>
            <a:off x="137160" y="1331976"/>
            <a:ext cx="2139696" cy="53254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B3C397-FD80-49A2-BD9C-8419D31EED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75" t="23474" r="17051" b="8140"/>
          <a:stretch/>
        </p:blipFill>
        <p:spPr>
          <a:xfrm>
            <a:off x="2414016" y="1366027"/>
            <a:ext cx="9659908" cy="5325490"/>
          </a:xfrm>
          <a:prstGeom prst="rect">
            <a:avLst/>
          </a:prstGeom>
        </p:spPr>
      </p:pic>
      <p:sp>
        <p:nvSpPr>
          <p:cNvPr id="8" name="Google Shape;57;p13">
            <a:extLst>
              <a:ext uri="{FF2B5EF4-FFF2-40B4-BE49-F238E27FC236}">
                <a16:creationId xmlns:a16="http://schemas.microsoft.com/office/drawing/2014/main" id="{1031E3F7-6D7B-4B7D-AB83-A52988E60F65}"/>
              </a:ext>
            </a:extLst>
          </p:cNvPr>
          <p:cNvSpPr/>
          <p:nvPr/>
        </p:nvSpPr>
        <p:spPr>
          <a:xfrm>
            <a:off x="4784687" y="1049716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930430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DC681-3AA6-4F54-85E2-CDFA1F538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Traps can be passive (rather than active)</a:t>
            </a:r>
          </a:p>
        </p:txBody>
      </p:sp>
      <p:pic>
        <p:nvPicPr>
          <p:cNvPr id="5" name="Picture 4" descr="A tiger walking in the woods&#10;&#10;Description automatically generated with medium confidence">
            <a:extLst>
              <a:ext uri="{FF2B5EF4-FFF2-40B4-BE49-F238E27FC236}">
                <a16:creationId xmlns:a16="http://schemas.microsoft.com/office/drawing/2014/main" id="{9D75E82E-EFD6-46AA-8477-8AEAC4E79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113" y="1891057"/>
            <a:ext cx="9203635" cy="4601818"/>
          </a:xfrm>
          <a:prstGeom prst="rect">
            <a:avLst/>
          </a:prstGeom>
        </p:spPr>
      </p:pic>
      <p:pic>
        <p:nvPicPr>
          <p:cNvPr id="7" name="Picture 6" descr="A picture containing outdoor, grass, tree, plant&#10;&#10;Description automatically generated">
            <a:extLst>
              <a:ext uri="{FF2B5EF4-FFF2-40B4-BE49-F238E27FC236}">
                <a16:creationId xmlns:a16="http://schemas.microsoft.com/office/drawing/2014/main" id="{61343787-7999-41D6-BEE5-095FA6F4AA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09" r="25747"/>
          <a:stretch/>
        </p:blipFill>
        <p:spPr>
          <a:xfrm>
            <a:off x="582433" y="1891057"/>
            <a:ext cx="2011680" cy="4601818"/>
          </a:xfrm>
          <a:prstGeom prst="rect">
            <a:avLst/>
          </a:prstGeom>
        </p:spPr>
      </p:pic>
      <p:sp>
        <p:nvSpPr>
          <p:cNvPr id="8" name="Google Shape;57;p13">
            <a:extLst>
              <a:ext uri="{FF2B5EF4-FFF2-40B4-BE49-F238E27FC236}">
                <a16:creationId xmlns:a16="http://schemas.microsoft.com/office/drawing/2014/main" id="{41DECC65-6081-45A2-988E-C00027FBFA16}"/>
              </a:ext>
            </a:extLst>
          </p:cNvPr>
          <p:cNvSpPr/>
          <p:nvPr/>
        </p:nvSpPr>
        <p:spPr>
          <a:xfrm>
            <a:off x="4784687" y="1333180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453347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DC681-3AA6-4F54-85E2-CDFA1F538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Traps can be passive (rather than active)</a:t>
            </a:r>
          </a:p>
        </p:txBody>
      </p:sp>
      <p:sp>
        <p:nvSpPr>
          <p:cNvPr id="8" name="Google Shape;57;p13">
            <a:extLst>
              <a:ext uri="{FF2B5EF4-FFF2-40B4-BE49-F238E27FC236}">
                <a16:creationId xmlns:a16="http://schemas.microsoft.com/office/drawing/2014/main" id="{41DECC65-6081-45A2-988E-C00027FBFA16}"/>
              </a:ext>
            </a:extLst>
          </p:cNvPr>
          <p:cNvSpPr/>
          <p:nvPr/>
        </p:nvSpPr>
        <p:spPr>
          <a:xfrm>
            <a:off x="4784687" y="1333180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3" name="Online Media 2" title="Bears Dancing To 'Jungle Boogie' | Planet Earth II">
            <a:hlinkClick r:id="" action="ppaction://media"/>
            <a:extLst>
              <a:ext uri="{FF2B5EF4-FFF2-40B4-BE49-F238E27FC236}">
                <a16:creationId xmlns:a16="http://schemas.microsoft.com/office/drawing/2014/main" id="{82D1751A-EF38-432A-806C-E08C6F0B9B0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975805" y="1690688"/>
            <a:ext cx="8240389" cy="465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554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ED4E2-4667-4A19-A79F-53D3CBBF2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Basic principle of CMR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B06FD-8D08-4234-9446-43EC33EDB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2168" cy="4351338"/>
          </a:xfrm>
        </p:spPr>
        <p:txBody>
          <a:bodyPr/>
          <a:lstStyle/>
          <a:p>
            <a:r>
              <a:rPr lang="en-GB" dirty="0"/>
              <a:t>Can identify individuals</a:t>
            </a:r>
          </a:p>
          <a:p>
            <a:r>
              <a:rPr lang="en-GB" dirty="0"/>
              <a:t>Subsequent re-sighting of recapture</a:t>
            </a:r>
          </a:p>
          <a:p>
            <a:r>
              <a:rPr lang="en-GB" dirty="0"/>
              <a:t>Invariably, not all individuals </a:t>
            </a:r>
            <a:r>
              <a:rPr lang="en-GB" b="1" i="1" dirty="0">
                <a:solidFill>
                  <a:srgbClr val="7030A0"/>
                </a:solidFill>
              </a:rPr>
              <a:t>who are alive are recorded </a:t>
            </a:r>
            <a:r>
              <a:rPr lang="en-GB" dirty="0"/>
              <a:t>on all occasions</a:t>
            </a:r>
          </a:p>
          <a:p>
            <a:pPr lvl="1"/>
            <a:r>
              <a:rPr lang="en-GB" dirty="0"/>
              <a:t>“Incomplete registration”</a:t>
            </a:r>
          </a:p>
        </p:txBody>
      </p:sp>
      <p:pic>
        <p:nvPicPr>
          <p:cNvPr id="5" name="Picture 4" descr="A picture containing building, outdoor, mammal, house&#10;&#10;Description automatically generated">
            <a:extLst>
              <a:ext uri="{FF2B5EF4-FFF2-40B4-BE49-F238E27FC236}">
                <a16:creationId xmlns:a16="http://schemas.microsoft.com/office/drawing/2014/main" id="{C272BF81-1E08-4640-B166-A07C787933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6" r="50843"/>
          <a:stretch/>
        </p:blipFill>
        <p:spPr>
          <a:xfrm>
            <a:off x="6182308" y="365125"/>
            <a:ext cx="5834101" cy="6127750"/>
          </a:xfrm>
          <a:prstGeom prst="rect">
            <a:avLst/>
          </a:prstGeom>
        </p:spPr>
      </p:pic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0F194869-A503-47FE-A535-7CAFF6407330}"/>
              </a:ext>
            </a:extLst>
          </p:cNvPr>
          <p:cNvSpPr/>
          <p:nvPr/>
        </p:nvSpPr>
        <p:spPr>
          <a:xfrm>
            <a:off x="1772401" y="1406332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178490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5847EF7-DA95-4FDA-81CB-62AF79879425}"/>
              </a:ext>
            </a:extLst>
          </p:cNvPr>
          <p:cNvSpPr/>
          <p:nvPr/>
        </p:nvSpPr>
        <p:spPr>
          <a:xfrm>
            <a:off x="8810013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E54FD76-25CD-46CA-B195-178DBDAA13E8}"/>
              </a:ext>
            </a:extLst>
          </p:cNvPr>
          <p:cNvSpPr/>
          <p:nvPr/>
        </p:nvSpPr>
        <p:spPr>
          <a:xfrm>
            <a:off x="4591494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CD6CE42-38E6-4FDD-A8DF-E978AF5D72F2}"/>
              </a:ext>
            </a:extLst>
          </p:cNvPr>
          <p:cNvSpPr/>
          <p:nvPr/>
        </p:nvSpPr>
        <p:spPr>
          <a:xfrm>
            <a:off x="282670" y="1520687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38996-27A6-431D-8958-42E1ED73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17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is a </a:t>
            </a:r>
            <a:r>
              <a:rPr lang="en-GB" b="1" i="1" dirty="0">
                <a:solidFill>
                  <a:srgbClr val="7030A0"/>
                </a:solidFill>
              </a:rPr>
              <a:t>closed</a:t>
            </a:r>
            <a:r>
              <a:rPr lang="en-GB" dirty="0"/>
              <a:t> population?</a:t>
            </a:r>
          </a:p>
        </p:txBody>
      </p:sp>
      <p:pic>
        <p:nvPicPr>
          <p:cNvPr id="5" name="Picture 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D438AA3-C21D-4AB1-BD6D-8FB676ABC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862" y="2020011"/>
            <a:ext cx="565599" cy="1029288"/>
          </a:xfrm>
          <a:prstGeom prst="rect">
            <a:avLst/>
          </a:prstGeom>
        </p:spPr>
      </p:pic>
      <p:pic>
        <p:nvPicPr>
          <p:cNvPr id="8" name="Picture 7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952ADAD-2729-44F0-9ECF-667408E7D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169" y="1690688"/>
            <a:ext cx="565599" cy="1029288"/>
          </a:xfrm>
          <a:prstGeom prst="rect">
            <a:avLst/>
          </a:prstGeom>
        </p:spPr>
      </p:pic>
      <p:pic>
        <p:nvPicPr>
          <p:cNvPr id="9" name="Picture 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B4F8B516-A382-4065-873A-E46F89BB1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44" y="3049299"/>
            <a:ext cx="565599" cy="1029288"/>
          </a:xfrm>
          <a:prstGeom prst="rect">
            <a:avLst/>
          </a:prstGeom>
        </p:spPr>
      </p:pic>
      <p:pic>
        <p:nvPicPr>
          <p:cNvPr id="10" name="Picture 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172688A-C25C-4C6B-92D1-FC11DCBE7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27" y="2732518"/>
            <a:ext cx="565599" cy="10292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08611F-8E5B-4347-9841-86B7226D3032}"/>
              </a:ext>
            </a:extLst>
          </p:cNvPr>
          <p:cNvSpPr txBox="1"/>
          <p:nvPr/>
        </p:nvSpPr>
        <p:spPr>
          <a:xfrm>
            <a:off x="904435" y="4719505"/>
            <a:ext cx="1606978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First survey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A1DDE9-65E1-4BC6-A3D0-A97918151EBA}"/>
              </a:ext>
            </a:extLst>
          </p:cNvPr>
          <p:cNvCxnSpPr>
            <a:cxnSpLocks/>
            <a:stCxn id="11" idx="4"/>
            <a:endCxn id="12" idx="0"/>
          </p:cNvCxnSpPr>
          <p:nvPr/>
        </p:nvCxnSpPr>
        <p:spPr>
          <a:xfrm>
            <a:off x="1707924" y="4276450"/>
            <a:ext cx="0" cy="443055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C49EE74-274F-4736-BD82-EE94B27E3459}"/>
              </a:ext>
            </a:extLst>
          </p:cNvPr>
          <p:cNvSpPr txBox="1"/>
          <p:nvPr/>
        </p:nvSpPr>
        <p:spPr>
          <a:xfrm>
            <a:off x="4531235" y="4719504"/>
            <a:ext cx="2983830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Time between surveys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E8BB01-9FAA-47D6-9E23-D0CE817D4417}"/>
              </a:ext>
            </a:extLst>
          </p:cNvPr>
          <p:cNvCxnSpPr>
            <a:cxnSpLocks/>
            <a:stCxn id="38" idx="4"/>
            <a:endCxn id="27" idx="0"/>
          </p:cNvCxnSpPr>
          <p:nvPr/>
        </p:nvCxnSpPr>
        <p:spPr>
          <a:xfrm>
            <a:off x="6016748" y="4275994"/>
            <a:ext cx="6402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B11DA7D-F7A9-4050-975B-C61082482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858" y="2534199"/>
            <a:ext cx="565599" cy="1029288"/>
          </a:xfrm>
          <a:prstGeom prst="rect">
            <a:avLst/>
          </a:prstGeom>
        </p:spPr>
      </p:pic>
      <p:pic>
        <p:nvPicPr>
          <p:cNvPr id="35" name="Picture 3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46812E9A-A94A-4AE4-A774-7D5AFCFE6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416" y="1520231"/>
            <a:ext cx="565599" cy="1029288"/>
          </a:xfrm>
          <a:prstGeom prst="rect">
            <a:avLst/>
          </a:prstGeom>
        </p:spPr>
      </p:pic>
      <p:pic>
        <p:nvPicPr>
          <p:cNvPr id="36" name="Picture 3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A1D6584-31E9-4A66-884A-9D7012F112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817" y="2953817"/>
            <a:ext cx="565599" cy="1029288"/>
          </a:xfrm>
          <a:prstGeom prst="rect">
            <a:avLst/>
          </a:prstGeom>
        </p:spPr>
      </p:pic>
      <p:pic>
        <p:nvPicPr>
          <p:cNvPr id="37" name="Picture 3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5036F47C-D70F-4CFA-8FFD-D10DB8171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586" y="2898112"/>
            <a:ext cx="565599" cy="1029288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7FC55317-18DE-48E3-9806-10E16AB534A3}"/>
              </a:ext>
            </a:extLst>
          </p:cNvPr>
          <p:cNvSpPr txBox="1"/>
          <p:nvPr/>
        </p:nvSpPr>
        <p:spPr>
          <a:xfrm>
            <a:off x="9239435" y="4719504"/>
            <a:ext cx="1991663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Second survey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CE3BDCA-F4DE-436C-8933-DF21E0AD06E8}"/>
              </a:ext>
            </a:extLst>
          </p:cNvPr>
          <p:cNvCxnSpPr>
            <a:cxnSpLocks/>
            <a:stCxn id="48" idx="4"/>
            <a:endCxn id="42" idx="0"/>
          </p:cNvCxnSpPr>
          <p:nvPr/>
        </p:nvCxnSpPr>
        <p:spPr>
          <a:xfrm>
            <a:off x="10235267" y="4275994"/>
            <a:ext cx="0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49FCF3D-0C0A-4DFC-A6DD-83CEB90DD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108" y="1924529"/>
            <a:ext cx="565599" cy="1029288"/>
          </a:xfrm>
          <a:prstGeom prst="rect">
            <a:avLst/>
          </a:prstGeom>
        </p:spPr>
      </p:pic>
      <p:pic>
        <p:nvPicPr>
          <p:cNvPr id="45" name="Picture 4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FB9EE433-C79E-4EE6-B9A5-31932A1D4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868" y="1566644"/>
            <a:ext cx="565599" cy="1029288"/>
          </a:xfrm>
          <a:prstGeom prst="rect">
            <a:avLst/>
          </a:prstGeom>
        </p:spPr>
      </p:pic>
      <p:pic>
        <p:nvPicPr>
          <p:cNvPr id="46" name="Picture 4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7137083-A11A-47BA-8B7B-5C5FE3073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940" y="2845794"/>
            <a:ext cx="565599" cy="1029288"/>
          </a:xfrm>
          <a:prstGeom prst="rect">
            <a:avLst/>
          </a:prstGeom>
        </p:spPr>
      </p:pic>
      <p:pic>
        <p:nvPicPr>
          <p:cNvPr id="47" name="Picture 4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8CB26854-20E9-48A0-9E8F-D4C1B0F09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029" y="2524798"/>
            <a:ext cx="565599" cy="1029288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A13D5EA-92B0-4D57-9A03-7209A16B3F7C}"/>
              </a:ext>
            </a:extLst>
          </p:cNvPr>
          <p:cNvCxnSpPr>
            <a:stCxn id="11" idx="6"/>
            <a:endCxn id="38" idx="2"/>
          </p:cNvCxnSpPr>
          <p:nvPr/>
        </p:nvCxnSpPr>
        <p:spPr>
          <a:xfrm flipV="1">
            <a:off x="3133178" y="2898113"/>
            <a:ext cx="1458316" cy="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A782413-67B4-4669-8486-B06AD62185FD}"/>
              </a:ext>
            </a:extLst>
          </p:cNvPr>
          <p:cNvCxnSpPr>
            <a:stCxn id="38" idx="6"/>
            <a:endCxn id="48" idx="2"/>
          </p:cNvCxnSpPr>
          <p:nvPr/>
        </p:nvCxnSpPr>
        <p:spPr>
          <a:xfrm>
            <a:off x="7442002" y="2898113"/>
            <a:ext cx="13680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Google Shape;57;p13">
            <a:extLst>
              <a:ext uri="{FF2B5EF4-FFF2-40B4-BE49-F238E27FC236}">
                <a16:creationId xmlns:a16="http://schemas.microsoft.com/office/drawing/2014/main" id="{7C106F7C-4E06-4C07-9155-5A423FFAC8B1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CB1C0DD-87AC-4D64-B024-700A935ADDC8}"/>
              </a:ext>
            </a:extLst>
          </p:cNvPr>
          <p:cNvSpPr txBox="1"/>
          <p:nvPr/>
        </p:nvSpPr>
        <p:spPr>
          <a:xfrm>
            <a:off x="0" y="5788884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If a population is closed, we assume that there is a short time between surveys, where no reproduction or death occurs and no individuals enter or leave the site</a:t>
            </a:r>
          </a:p>
        </p:txBody>
      </p:sp>
    </p:spTree>
    <p:extLst>
      <p:ext uri="{BB962C8B-B14F-4D97-AF65-F5344CB8AC3E}">
        <p14:creationId xmlns:p14="http://schemas.microsoft.com/office/powerpoint/2010/main" val="3409571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4E4E6-91D9-4458-A2B2-259FF453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Where in the world is Carmen Santiago?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1359035-C60D-44A5-8E1A-DC329ACC6B8C}"/>
              </a:ext>
            </a:extLst>
          </p:cNvPr>
          <p:cNvSpPr/>
          <p:nvPr/>
        </p:nvSpPr>
        <p:spPr>
          <a:xfrm>
            <a:off x="4297670" y="1023629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84A74F-F173-4076-A736-228E0CBFF1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52" t="21009" r="43239" b="1973"/>
          <a:stretch/>
        </p:blipFill>
        <p:spPr>
          <a:xfrm>
            <a:off x="4199115" y="1343818"/>
            <a:ext cx="1698765" cy="22247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30A151-65BE-4BEF-AB0B-9DFA22487E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44" t="18182" r="24924" b="7047"/>
          <a:stretch/>
        </p:blipFill>
        <p:spPr>
          <a:xfrm>
            <a:off x="5946888" y="1343818"/>
            <a:ext cx="5630401" cy="5370894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2B87FF4-91F4-4763-88C5-C364C9CA70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50" t="9256" r="8725" b="7302"/>
          <a:stretch/>
        </p:blipFill>
        <p:spPr>
          <a:xfrm>
            <a:off x="658368" y="3639905"/>
            <a:ext cx="5239512" cy="307480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6D536C55-685E-475C-84E8-2AC5D8A88C96}"/>
              </a:ext>
            </a:extLst>
          </p:cNvPr>
          <p:cNvSpPr txBox="1"/>
          <p:nvPr/>
        </p:nvSpPr>
        <p:spPr>
          <a:xfrm>
            <a:off x="658368" y="1343818"/>
            <a:ext cx="318210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Far south of Japan,</a:t>
            </a:r>
          </a:p>
          <a:p>
            <a:r>
              <a:rPr lang="en-GB" sz="2800" dirty="0"/>
              <a:t>Ryukyu Island chain,</a:t>
            </a:r>
          </a:p>
          <a:p>
            <a:r>
              <a:rPr lang="en-GB" sz="2800" dirty="0" err="1"/>
              <a:t>Amami</a:t>
            </a:r>
            <a:r>
              <a:rPr lang="en-GB" sz="2800" dirty="0"/>
              <a:t> </a:t>
            </a:r>
            <a:r>
              <a:rPr lang="en-GB" sz="2800" dirty="0" err="1"/>
              <a:t>Oshima</a:t>
            </a:r>
            <a:r>
              <a:rPr lang="en-GB" sz="2800" dirty="0"/>
              <a:t> and </a:t>
            </a:r>
            <a:r>
              <a:rPr lang="en-GB" sz="2800" dirty="0" err="1"/>
              <a:t>Tokunoshima</a:t>
            </a:r>
            <a:r>
              <a:rPr lang="en-GB" sz="2800" dirty="0"/>
              <a:t> islands</a:t>
            </a:r>
          </a:p>
        </p:txBody>
      </p:sp>
      <p:sp>
        <p:nvSpPr>
          <p:cNvPr id="39" name="Flowchart: Terminator 38">
            <a:extLst>
              <a:ext uri="{FF2B5EF4-FFF2-40B4-BE49-F238E27FC236}">
                <a16:creationId xmlns:a16="http://schemas.microsoft.com/office/drawing/2014/main" id="{04759D29-311B-4D68-BD64-FCD5789A45B7}"/>
              </a:ext>
            </a:extLst>
          </p:cNvPr>
          <p:cNvSpPr/>
          <p:nvPr/>
        </p:nvSpPr>
        <p:spPr>
          <a:xfrm>
            <a:off x="4248123" y="2947011"/>
            <a:ext cx="239697" cy="425378"/>
          </a:xfrm>
          <a:prstGeom prst="flowChartTerminator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342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5847EF7-DA95-4FDA-81CB-62AF79879425}"/>
              </a:ext>
            </a:extLst>
          </p:cNvPr>
          <p:cNvSpPr/>
          <p:nvPr/>
        </p:nvSpPr>
        <p:spPr>
          <a:xfrm>
            <a:off x="8810013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E54FD76-25CD-46CA-B195-178DBDAA13E8}"/>
              </a:ext>
            </a:extLst>
          </p:cNvPr>
          <p:cNvSpPr/>
          <p:nvPr/>
        </p:nvSpPr>
        <p:spPr>
          <a:xfrm>
            <a:off x="4591494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CD6CE42-38E6-4FDD-A8DF-E978AF5D72F2}"/>
              </a:ext>
            </a:extLst>
          </p:cNvPr>
          <p:cNvSpPr/>
          <p:nvPr/>
        </p:nvSpPr>
        <p:spPr>
          <a:xfrm>
            <a:off x="282670" y="1520687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38996-27A6-431D-8958-42E1ED73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17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is an </a:t>
            </a:r>
            <a:r>
              <a:rPr lang="en-GB" b="1" i="1" dirty="0">
                <a:solidFill>
                  <a:srgbClr val="7030A0"/>
                </a:solidFill>
              </a:rPr>
              <a:t>open</a:t>
            </a:r>
            <a:r>
              <a:rPr lang="en-GB" dirty="0"/>
              <a:t> population?</a:t>
            </a:r>
          </a:p>
        </p:txBody>
      </p:sp>
      <p:pic>
        <p:nvPicPr>
          <p:cNvPr id="5" name="Picture 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D438AA3-C21D-4AB1-BD6D-8FB676ABC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862" y="2020011"/>
            <a:ext cx="565599" cy="1029288"/>
          </a:xfrm>
          <a:prstGeom prst="rect">
            <a:avLst/>
          </a:prstGeom>
        </p:spPr>
      </p:pic>
      <p:pic>
        <p:nvPicPr>
          <p:cNvPr id="8" name="Picture 7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952ADAD-2729-44F0-9ECF-667408E7D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169" y="1690688"/>
            <a:ext cx="565599" cy="1029288"/>
          </a:xfrm>
          <a:prstGeom prst="rect">
            <a:avLst/>
          </a:prstGeom>
        </p:spPr>
      </p:pic>
      <p:pic>
        <p:nvPicPr>
          <p:cNvPr id="9" name="Picture 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B4F8B516-A382-4065-873A-E46F89BB1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44" y="3049299"/>
            <a:ext cx="565599" cy="1029288"/>
          </a:xfrm>
          <a:prstGeom prst="rect">
            <a:avLst/>
          </a:prstGeom>
        </p:spPr>
      </p:pic>
      <p:pic>
        <p:nvPicPr>
          <p:cNvPr id="10" name="Picture 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172688A-C25C-4C6B-92D1-FC11DCBE7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27" y="2732518"/>
            <a:ext cx="565599" cy="10292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08611F-8E5B-4347-9841-86B7226D3032}"/>
              </a:ext>
            </a:extLst>
          </p:cNvPr>
          <p:cNvSpPr txBox="1"/>
          <p:nvPr/>
        </p:nvSpPr>
        <p:spPr>
          <a:xfrm>
            <a:off x="904435" y="4719505"/>
            <a:ext cx="1606978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First survey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A1DDE9-65E1-4BC6-A3D0-A97918151EBA}"/>
              </a:ext>
            </a:extLst>
          </p:cNvPr>
          <p:cNvCxnSpPr>
            <a:cxnSpLocks/>
            <a:stCxn id="11" idx="4"/>
            <a:endCxn id="12" idx="0"/>
          </p:cNvCxnSpPr>
          <p:nvPr/>
        </p:nvCxnSpPr>
        <p:spPr>
          <a:xfrm>
            <a:off x="1707924" y="4276450"/>
            <a:ext cx="0" cy="443055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C49EE74-274F-4736-BD82-EE94B27E3459}"/>
              </a:ext>
            </a:extLst>
          </p:cNvPr>
          <p:cNvSpPr txBox="1"/>
          <p:nvPr/>
        </p:nvSpPr>
        <p:spPr>
          <a:xfrm>
            <a:off x="4531235" y="4719504"/>
            <a:ext cx="2983830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Time between surveys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E8BB01-9FAA-47D6-9E23-D0CE817D4417}"/>
              </a:ext>
            </a:extLst>
          </p:cNvPr>
          <p:cNvCxnSpPr>
            <a:cxnSpLocks/>
            <a:stCxn id="38" idx="4"/>
            <a:endCxn id="27" idx="0"/>
          </p:cNvCxnSpPr>
          <p:nvPr/>
        </p:nvCxnSpPr>
        <p:spPr>
          <a:xfrm>
            <a:off x="6016748" y="4275994"/>
            <a:ext cx="6402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B11DA7D-F7A9-4050-975B-C61082482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102" y="2091671"/>
            <a:ext cx="565599" cy="1029288"/>
          </a:xfrm>
          <a:prstGeom prst="rect">
            <a:avLst/>
          </a:prstGeom>
        </p:spPr>
      </p:pic>
      <p:pic>
        <p:nvPicPr>
          <p:cNvPr id="35" name="Picture 3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46812E9A-A94A-4AE4-A774-7D5AFCFE6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563779" y="1661724"/>
            <a:ext cx="565599" cy="1029288"/>
          </a:xfrm>
          <a:prstGeom prst="rect">
            <a:avLst/>
          </a:prstGeom>
        </p:spPr>
      </p:pic>
      <p:pic>
        <p:nvPicPr>
          <p:cNvPr id="36" name="Picture 3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A1D6584-31E9-4A66-884A-9D7012F112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826" y="3057750"/>
            <a:ext cx="565599" cy="1029288"/>
          </a:xfrm>
          <a:prstGeom prst="rect">
            <a:avLst/>
          </a:prstGeom>
        </p:spPr>
      </p:pic>
      <p:pic>
        <p:nvPicPr>
          <p:cNvPr id="37" name="Picture 3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5036F47C-D70F-4CFA-8FFD-D10DB8171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586" y="2898112"/>
            <a:ext cx="565599" cy="1029288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7FC55317-18DE-48E3-9806-10E16AB534A3}"/>
              </a:ext>
            </a:extLst>
          </p:cNvPr>
          <p:cNvSpPr txBox="1"/>
          <p:nvPr/>
        </p:nvSpPr>
        <p:spPr>
          <a:xfrm>
            <a:off x="9239435" y="4719504"/>
            <a:ext cx="1991663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Second survey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CE3BDCA-F4DE-436C-8933-DF21E0AD06E8}"/>
              </a:ext>
            </a:extLst>
          </p:cNvPr>
          <p:cNvCxnSpPr>
            <a:cxnSpLocks/>
            <a:stCxn id="48" idx="4"/>
            <a:endCxn id="42" idx="0"/>
          </p:cNvCxnSpPr>
          <p:nvPr/>
        </p:nvCxnSpPr>
        <p:spPr>
          <a:xfrm>
            <a:off x="10235267" y="4275994"/>
            <a:ext cx="0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49FCF3D-0C0A-4DFC-A6DD-83CEB90DD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108" y="1924529"/>
            <a:ext cx="565599" cy="1029288"/>
          </a:xfrm>
          <a:prstGeom prst="rect">
            <a:avLst/>
          </a:prstGeom>
        </p:spPr>
      </p:pic>
      <p:pic>
        <p:nvPicPr>
          <p:cNvPr id="45" name="Picture 4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FB9EE433-C79E-4EE6-B9A5-31932A1D4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868" y="1566644"/>
            <a:ext cx="565599" cy="1029288"/>
          </a:xfrm>
          <a:prstGeom prst="rect">
            <a:avLst/>
          </a:prstGeom>
        </p:spPr>
      </p:pic>
      <p:pic>
        <p:nvPicPr>
          <p:cNvPr id="46" name="Picture 4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7137083-A11A-47BA-8B7B-5C5FE3073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940" y="2845794"/>
            <a:ext cx="565599" cy="1029288"/>
          </a:xfrm>
          <a:prstGeom prst="rect">
            <a:avLst/>
          </a:prstGeom>
        </p:spPr>
      </p:pic>
      <p:pic>
        <p:nvPicPr>
          <p:cNvPr id="47" name="Picture 4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8CB26854-20E9-48A0-9E8F-D4C1B0F09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029" y="2524798"/>
            <a:ext cx="565599" cy="1029288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A13D5EA-92B0-4D57-9A03-7209A16B3F7C}"/>
              </a:ext>
            </a:extLst>
          </p:cNvPr>
          <p:cNvCxnSpPr>
            <a:stCxn id="11" idx="6"/>
            <a:endCxn id="38" idx="2"/>
          </p:cNvCxnSpPr>
          <p:nvPr/>
        </p:nvCxnSpPr>
        <p:spPr>
          <a:xfrm flipV="1">
            <a:off x="3133178" y="2898113"/>
            <a:ext cx="1458316" cy="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A782413-67B4-4669-8486-B06AD62185FD}"/>
              </a:ext>
            </a:extLst>
          </p:cNvPr>
          <p:cNvCxnSpPr>
            <a:stCxn id="38" idx="6"/>
            <a:endCxn id="48" idx="2"/>
          </p:cNvCxnSpPr>
          <p:nvPr/>
        </p:nvCxnSpPr>
        <p:spPr>
          <a:xfrm>
            <a:off x="7442002" y="2898113"/>
            <a:ext cx="13680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Google Shape;57;p13">
            <a:extLst>
              <a:ext uri="{FF2B5EF4-FFF2-40B4-BE49-F238E27FC236}">
                <a16:creationId xmlns:a16="http://schemas.microsoft.com/office/drawing/2014/main" id="{7C106F7C-4E06-4C07-9155-5A423FFAC8B1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CB1C0DD-87AC-4D64-B024-700A935ADDC8}"/>
              </a:ext>
            </a:extLst>
          </p:cNvPr>
          <p:cNvSpPr txBox="1"/>
          <p:nvPr/>
        </p:nvSpPr>
        <p:spPr>
          <a:xfrm>
            <a:off x="0" y="5788884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If a population is open, we assume that reproduction or death occurs </a:t>
            </a:r>
            <a:br>
              <a:rPr lang="en-GB" sz="2800" dirty="0"/>
            </a:br>
            <a:r>
              <a:rPr lang="en-GB" sz="2800" dirty="0"/>
              <a:t>(more on this next week)</a:t>
            </a:r>
          </a:p>
        </p:txBody>
      </p:sp>
      <p:pic>
        <p:nvPicPr>
          <p:cNvPr id="29" name="Picture 2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EE583D22-6D30-44D8-9BEE-278C201DED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814" y="3554086"/>
            <a:ext cx="565599" cy="1029288"/>
          </a:xfrm>
          <a:prstGeom prst="rect">
            <a:avLst/>
          </a:prstGeom>
        </p:spPr>
      </p:pic>
      <p:pic>
        <p:nvPicPr>
          <p:cNvPr id="30" name="Picture 2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361722E9-FB3B-4FC9-B051-3568509C95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408" y="1128657"/>
            <a:ext cx="565599" cy="102928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7A0EBFD-D6BE-43F6-B186-390E3C125EB1}"/>
              </a:ext>
            </a:extLst>
          </p:cNvPr>
          <p:cNvCxnSpPr>
            <a:cxnSpLocks/>
          </p:cNvCxnSpPr>
          <p:nvPr/>
        </p:nvCxnSpPr>
        <p:spPr>
          <a:xfrm flipV="1">
            <a:off x="4580045" y="3387759"/>
            <a:ext cx="723872" cy="5716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C250D66-135E-4AAD-891D-5F66BDA75AB7}"/>
              </a:ext>
            </a:extLst>
          </p:cNvPr>
          <p:cNvCxnSpPr>
            <a:cxnSpLocks/>
          </p:cNvCxnSpPr>
          <p:nvPr/>
        </p:nvCxnSpPr>
        <p:spPr>
          <a:xfrm flipV="1">
            <a:off x="6715564" y="1872379"/>
            <a:ext cx="844844" cy="47452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A6ED3B30-25DD-4BAF-AC7C-82574EED9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378" y="2626050"/>
            <a:ext cx="477998" cy="531183"/>
          </a:xfrm>
          <a:prstGeom prst="rect">
            <a:avLst/>
          </a:prstGeom>
        </p:spPr>
      </p:pic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8F7D5EBF-69A2-44E3-A513-2E5C2A5110CD}"/>
              </a:ext>
            </a:extLst>
          </p:cNvPr>
          <p:cNvSpPr/>
          <p:nvPr/>
        </p:nvSpPr>
        <p:spPr>
          <a:xfrm>
            <a:off x="5500862" y="1774346"/>
            <a:ext cx="628516" cy="879106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9" name="Picture 4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569C44F5-E891-43F7-9A22-BEBFDB319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3114" y="1774346"/>
            <a:ext cx="565599" cy="1029288"/>
          </a:xfrm>
          <a:prstGeom prst="rect">
            <a:avLst/>
          </a:prstGeom>
        </p:spPr>
      </p:pic>
      <p:pic>
        <p:nvPicPr>
          <p:cNvPr id="50" name="Picture 4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8F511F0B-7548-432A-9644-E755C5A3C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1150" y="2790843"/>
            <a:ext cx="565599" cy="102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37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E2BCD-5BAC-44D9-BED8-3B2D76135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43818"/>
          </a:xfrm>
        </p:spPr>
        <p:txBody>
          <a:bodyPr/>
          <a:lstStyle/>
          <a:p>
            <a:pPr algn="ctr"/>
            <a:r>
              <a:rPr lang="en-GB" dirty="0"/>
              <a:t>First principles of CMR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F456E-DCF6-4DFB-8204-496E267CD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Simplest scenario: </a:t>
            </a:r>
          </a:p>
          <a:p>
            <a:r>
              <a:rPr lang="en-GB" dirty="0"/>
              <a:t>2 samples taken very close in time</a:t>
            </a:r>
          </a:p>
          <a:p>
            <a:pPr lvl="1"/>
            <a:r>
              <a:rPr lang="en-GB" dirty="0"/>
              <a:t>Animals are captured in a given location on a given “day”. All individuals are marked and released</a:t>
            </a:r>
          </a:p>
          <a:p>
            <a:pPr lvl="1"/>
            <a:r>
              <a:rPr lang="en-GB" dirty="0"/>
              <a:t>A few days later, animals are trapped again in the same location</a:t>
            </a:r>
          </a:p>
          <a:p>
            <a:r>
              <a:rPr lang="en-GB" dirty="0"/>
              <a:t>Estimate population abundance based on</a:t>
            </a:r>
          </a:p>
          <a:p>
            <a:pPr lvl="1"/>
            <a:r>
              <a:rPr lang="en-GB" dirty="0"/>
              <a:t>Number of animals captured on each occasion and</a:t>
            </a:r>
          </a:p>
          <a:p>
            <a:pPr lvl="1"/>
            <a:r>
              <a:rPr lang="en-GB" dirty="0"/>
              <a:t>Number of marked individuals recaptured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3B672733-8D0F-4230-9A84-7D3F924BD2FC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0706539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06A4D-5ED3-4E61-A577-87B8B529A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Wide variety of models available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3A81B-EC10-40CE-9088-C423A20A2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1" i="1" dirty="0">
                <a:solidFill>
                  <a:srgbClr val="7030A0"/>
                </a:solidFill>
              </a:rPr>
              <a:t>Closed</a:t>
            </a:r>
            <a:r>
              <a:rPr lang="en-GB" dirty="0"/>
              <a:t> Population CMR models:</a:t>
            </a:r>
          </a:p>
          <a:p>
            <a:pPr lvl="1"/>
            <a:r>
              <a:rPr lang="en-GB" dirty="0"/>
              <a:t>Lincoln-Peterson model (2 samples)</a:t>
            </a:r>
          </a:p>
          <a:p>
            <a:pPr lvl="2"/>
            <a:r>
              <a:rPr lang="en-GB" dirty="0"/>
              <a:t>Allows estimation of population size</a:t>
            </a:r>
          </a:p>
          <a:p>
            <a:pPr lvl="2"/>
            <a:r>
              <a:rPr lang="en-GB" dirty="0"/>
              <a:t>But has restrictive model assumptions</a:t>
            </a:r>
          </a:p>
          <a:p>
            <a:pPr lvl="1"/>
            <a:r>
              <a:rPr lang="en-GB" dirty="0"/>
              <a:t>General K-samples models (&gt;2 samples)</a:t>
            </a:r>
          </a:p>
          <a:p>
            <a:pPr lvl="2"/>
            <a:r>
              <a:rPr lang="en-GB" dirty="0"/>
              <a:t>Allows 3 key sources of variation in capture rate to be accounted for:</a:t>
            </a:r>
          </a:p>
          <a:p>
            <a:pPr lvl="3"/>
            <a:r>
              <a:rPr lang="en-GB" dirty="0"/>
              <a:t>Time</a:t>
            </a:r>
          </a:p>
          <a:p>
            <a:pPr lvl="3"/>
            <a:r>
              <a:rPr lang="en-GB" dirty="0"/>
              <a:t>Heterogeneity</a:t>
            </a:r>
          </a:p>
          <a:p>
            <a:pPr lvl="3"/>
            <a:r>
              <a:rPr lang="en-GB" dirty="0"/>
              <a:t>Behaviour</a:t>
            </a:r>
          </a:p>
          <a:p>
            <a:r>
              <a:rPr lang="en-GB" b="1" i="1" dirty="0">
                <a:solidFill>
                  <a:srgbClr val="7030A0"/>
                </a:solidFill>
              </a:rPr>
              <a:t>Open</a:t>
            </a:r>
            <a:r>
              <a:rPr lang="en-GB" dirty="0"/>
              <a:t> Population CMR models:</a:t>
            </a:r>
          </a:p>
          <a:p>
            <a:pPr lvl="1"/>
            <a:r>
              <a:rPr lang="en-GB" dirty="0"/>
              <a:t>Used to estimate individual survival rather than population size</a:t>
            </a:r>
          </a:p>
          <a:p>
            <a:pPr lvl="1"/>
            <a:r>
              <a:rPr lang="en-GB" dirty="0"/>
              <a:t>More on this next week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122678CC-03DD-40B7-88C7-EC37D9989E6B}"/>
              </a:ext>
            </a:extLst>
          </p:cNvPr>
          <p:cNvSpPr/>
          <p:nvPr/>
        </p:nvSpPr>
        <p:spPr>
          <a:xfrm>
            <a:off x="4784687" y="102918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3091668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214A7-00CE-41F0-9269-20EAA1B16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Lincoln-Peterson Estimator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4D4662DB-A6B6-4BE0-BAC8-8C8C9DB1DDB9}"/>
              </a:ext>
            </a:extLst>
          </p:cNvPr>
          <p:cNvSpPr/>
          <p:nvPr/>
        </p:nvSpPr>
        <p:spPr>
          <a:xfrm>
            <a:off x="4696127" y="96793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9BBB8D4-9E0E-46A6-AE39-BF10EF190415}"/>
                  </a:ext>
                </a:extLst>
              </p:cNvPr>
              <p:cNvSpPr txBox="1"/>
              <p:nvPr/>
            </p:nvSpPr>
            <p:spPr>
              <a:xfrm>
                <a:off x="1794624" y="2565607"/>
                <a:ext cx="2660073" cy="14782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48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acc>
                            <m:accPr>
                              <m:chr m:val="̂"/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GB" sz="4800" i="0"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e>
                          </m:acc>
                        </m:den>
                      </m:f>
                      <m:r>
                        <a:rPr lang="en-GB" sz="4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GB" sz="48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48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9BBB8D4-9E0E-46A6-AE39-BF10EF1904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4624" y="2565607"/>
                <a:ext cx="2660073" cy="14782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AF9A9E1-7517-4EA9-980D-5BE5D3C49100}"/>
                  </a:ext>
                </a:extLst>
              </p:cNvPr>
              <p:cNvSpPr txBox="1"/>
              <p:nvPr/>
            </p:nvSpPr>
            <p:spPr>
              <a:xfrm>
                <a:off x="1975104" y="4390999"/>
                <a:ext cx="10216896" cy="17288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:br>
                  <a:rPr lang="en-GB" sz="2000" i="1" dirty="0">
                    <a:effectLst/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animals first marked and released, 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size of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𝒎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marked animals in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𝑵</m:t>
                        </m:r>
                      </m:e>
                    </m:acc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estimated total population size.</a:t>
                </a:r>
                <a:endParaRPr lang="en-GB" sz="1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AF9A9E1-7517-4EA9-980D-5BE5D3C491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5104" y="4390999"/>
                <a:ext cx="10216896" cy="1728807"/>
              </a:xfrm>
              <a:prstGeom prst="rect">
                <a:avLst/>
              </a:prstGeom>
              <a:blipFill>
                <a:blip r:embed="rId3"/>
                <a:stretch>
                  <a:fillRect l="-597" t="-1408" b="-52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0DB1FF1-B2B6-445E-9502-3A163805F6FF}"/>
                  </a:ext>
                </a:extLst>
              </p:cNvPr>
              <p:cNvSpPr txBox="1"/>
              <p:nvPr/>
            </p:nvSpPr>
            <p:spPr>
              <a:xfrm>
                <a:off x="7044432" y="2545173"/>
                <a:ext cx="3431286" cy="14782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GB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acc>
                      <m:r>
                        <a:rPr lang="en-GB" sz="4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48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48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GB" sz="48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0DB1FF1-B2B6-445E-9502-3A163805F6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44432" y="2545173"/>
                <a:ext cx="3431286" cy="14782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6B770D38-FFB0-414A-A4EC-C550D7D0B886}"/>
              </a:ext>
            </a:extLst>
          </p:cNvPr>
          <p:cNvCxnSpPr>
            <a:cxnSpLocks/>
            <a:stCxn id="8" idx="0"/>
            <a:endCxn id="12" idx="0"/>
          </p:cNvCxnSpPr>
          <p:nvPr/>
        </p:nvCxnSpPr>
        <p:spPr>
          <a:xfrm rot="5400000" flipH="1" flipV="1">
            <a:off x="5932151" y="-262317"/>
            <a:ext cx="20434" cy="5635414"/>
          </a:xfrm>
          <a:prstGeom prst="curvedConnector3">
            <a:avLst>
              <a:gd name="adj1" fmla="val 1218724"/>
            </a:avLst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FDB9082-CF35-43C4-866B-BC2324BC9145}"/>
              </a:ext>
            </a:extLst>
          </p:cNvPr>
          <p:cNvSpPr txBox="1"/>
          <p:nvPr/>
        </p:nvSpPr>
        <p:spPr>
          <a:xfrm flipH="1">
            <a:off x="4454697" y="1829248"/>
            <a:ext cx="30762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Rearrange equation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B1B997E-293C-4E92-9025-9DF955A546AE}"/>
              </a:ext>
            </a:extLst>
          </p:cNvPr>
          <p:cNvSpPr/>
          <p:nvPr/>
        </p:nvSpPr>
        <p:spPr>
          <a:xfrm>
            <a:off x="7044432" y="2779776"/>
            <a:ext cx="828552" cy="877824"/>
          </a:xfrm>
          <a:prstGeom prst="ellipse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41F9F4-9470-4E8A-9EEE-7290D3BDDE3A}"/>
              </a:ext>
            </a:extLst>
          </p:cNvPr>
          <p:cNvSpPr txBox="1"/>
          <p:nvPr/>
        </p:nvSpPr>
        <p:spPr>
          <a:xfrm>
            <a:off x="6876946" y="4116305"/>
            <a:ext cx="1163524" cy="36933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Parameter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77C14BF-C777-413D-A149-501F18F6063E}"/>
              </a:ext>
            </a:extLst>
          </p:cNvPr>
          <p:cNvCxnSpPr>
            <a:stCxn id="30" idx="0"/>
            <a:endCxn id="29" idx="4"/>
          </p:cNvCxnSpPr>
          <p:nvPr/>
        </p:nvCxnSpPr>
        <p:spPr>
          <a:xfrm flipV="1">
            <a:off x="7458708" y="3657600"/>
            <a:ext cx="0" cy="45870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lowchart: Alternate Process 32">
            <a:extLst>
              <a:ext uri="{FF2B5EF4-FFF2-40B4-BE49-F238E27FC236}">
                <a16:creationId xmlns:a16="http://schemas.microsoft.com/office/drawing/2014/main" id="{B0163B6A-EB65-4463-8C2B-FA904118356A}"/>
              </a:ext>
            </a:extLst>
          </p:cNvPr>
          <p:cNvSpPr/>
          <p:nvPr/>
        </p:nvSpPr>
        <p:spPr>
          <a:xfrm>
            <a:off x="8293608" y="2555390"/>
            <a:ext cx="2169105" cy="1560915"/>
          </a:xfrm>
          <a:prstGeom prst="flowChartAlternateProcess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224D9A-EB07-47E3-9D1B-7891EA89314A}"/>
              </a:ext>
            </a:extLst>
          </p:cNvPr>
          <p:cNvSpPr txBox="1"/>
          <p:nvPr/>
        </p:nvSpPr>
        <p:spPr>
          <a:xfrm>
            <a:off x="8602050" y="4483906"/>
            <a:ext cx="1552220" cy="36933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Observed data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9372F62-CFE7-443C-AD72-48EB053387C1}"/>
              </a:ext>
            </a:extLst>
          </p:cNvPr>
          <p:cNvCxnSpPr>
            <a:cxnSpLocks/>
            <a:stCxn id="34" idx="0"/>
            <a:endCxn id="33" idx="2"/>
          </p:cNvCxnSpPr>
          <p:nvPr/>
        </p:nvCxnSpPr>
        <p:spPr>
          <a:xfrm flipV="1">
            <a:off x="9378160" y="4116305"/>
            <a:ext cx="1" cy="36760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541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22" grpId="0"/>
      <p:bldP spid="29" grpId="0" animBg="1"/>
      <p:bldP spid="30" grpId="0" animBg="1"/>
      <p:bldP spid="33" grpId="0" animBg="1"/>
      <p:bldP spid="3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E2B49-197F-4726-BD52-F628CC076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DIY population size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233A1EA-13F6-4845-9479-1C4ED34C017A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265545" y="1760970"/>
                <a:ext cx="4334164" cy="13396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GB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acc>
                      <m:r>
                        <a:rPr lang="en-GB" sz="4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48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48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GB" sz="48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en-GB" sz="4800" b="0" i="1" smtClean="0"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233A1EA-13F6-4845-9479-1C4ED34C017A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65545" y="1760970"/>
                <a:ext cx="4334164" cy="133966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CF7E47B1-E683-42BA-9087-2D9530459236}"/>
              </a:ext>
            </a:extLst>
          </p:cNvPr>
          <p:cNvSpPr/>
          <p:nvPr/>
        </p:nvSpPr>
        <p:spPr>
          <a:xfrm>
            <a:off x="4696127" y="96793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034A89-DDE9-46A7-B980-511A2FE411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02" t="28822" r="19243" b="22551"/>
          <a:stretch/>
        </p:blipFill>
        <p:spPr>
          <a:xfrm>
            <a:off x="4821380" y="3665349"/>
            <a:ext cx="7370620" cy="31866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682C13-87E1-4F5B-ADE9-3311AD05DAF8}"/>
                  </a:ext>
                </a:extLst>
              </p:cNvPr>
              <p:cNvSpPr txBox="1"/>
              <p:nvPr/>
            </p:nvSpPr>
            <p:spPr>
              <a:xfrm>
                <a:off x="5263250" y="1463844"/>
                <a:ext cx="10216896" cy="17288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:br>
                  <a:rPr lang="en-GB" sz="2000" i="1" dirty="0">
                    <a:effectLst/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animals first marked and released, 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size of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𝒎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marked animals in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𝑵</m:t>
                        </m:r>
                      </m:e>
                    </m:acc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estimated total population size.</a:t>
                </a:r>
                <a:endParaRPr lang="en-GB" sz="1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682C13-87E1-4F5B-ADE9-3311AD05DA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3250" y="1463844"/>
                <a:ext cx="10216896" cy="1728807"/>
              </a:xfrm>
              <a:prstGeom prst="rect">
                <a:avLst/>
              </a:prstGeom>
              <a:blipFill>
                <a:blip r:embed="rId4"/>
                <a:stretch>
                  <a:fillRect l="-597" t="-1408" b="-52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B8A7C435-D8E4-42F1-B43A-8E2518EB2DEC}"/>
              </a:ext>
            </a:extLst>
          </p:cNvPr>
          <p:cNvSpPr txBox="1"/>
          <p:nvPr/>
        </p:nvSpPr>
        <p:spPr>
          <a:xfrm>
            <a:off x="0" y="5657671"/>
            <a:ext cx="51820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i="1" dirty="0">
                <a:solidFill>
                  <a:srgbClr val="7030A0"/>
                </a:solidFill>
              </a:rPr>
              <a:t>57</a:t>
            </a:r>
            <a:r>
              <a:rPr lang="en-GB" sz="2400" dirty="0"/>
              <a:t> water voles captured on </a:t>
            </a:r>
            <a:r>
              <a:rPr lang="en-GB" sz="2400" b="1" i="1" dirty="0">
                <a:solidFill>
                  <a:srgbClr val="7030A0"/>
                </a:solidFill>
              </a:rPr>
              <a:t>1</a:t>
            </a:r>
            <a:r>
              <a:rPr lang="en-GB" sz="2400" b="1" i="1" baseline="30000" dirty="0">
                <a:solidFill>
                  <a:srgbClr val="7030A0"/>
                </a:solidFill>
              </a:rPr>
              <a:t>st</a:t>
            </a:r>
            <a:r>
              <a:rPr lang="en-GB" sz="2400" b="1" i="1" dirty="0">
                <a:solidFill>
                  <a:srgbClr val="7030A0"/>
                </a:solidFill>
              </a:rPr>
              <a:t> occasion</a:t>
            </a:r>
            <a:br>
              <a:rPr lang="en-GB" sz="2400" dirty="0"/>
            </a:br>
            <a:r>
              <a:rPr lang="en-GB" sz="2400" b="1" i="1" dirty="0">
                <a:solidFill>
                  <a:srgbClr val="7030A0"/>
                </a:solidFill>
              </a:rPr>
              <a:t>42</a:t>
            </a:r>
            <a:r>
              <a:rPr lang="en-GB" sz="2400" dirty="0"/>
              <a:t> water voles captured on </a:t>
            </a:r>
            <a:r>
              <a:rPr lang="en-GB" sz="2400" b="1" i="1" dirty="0">
                <a:solidFill>
                  <a:srgbClr val="7030A0"/>
                </a:solidFill>
              </a:rPr>
              <a:t>2</a:t>
            </a:r>
            <a:r>
              <a:rPr lang="en-GB" sz="2400" b="1" i="1" baseline="30000" dirty="0">
                <a:solidFill>
                  <a:srgbClr val="7030A0"/>
                </a:solidFill>
              </a:rPr>
              <a:t>nd</a:t>
            </a:r>
            <a:r>
              <a:rPr lang="en-GB" sz="2400" b="1" i="1" dirty="0">
                <a:solidFill>
                  <a:srgbClr val="7030A0"/>
                </a:solidFill>
              </a:rPr>
              <a:t> occasion</a:t>
            </a:r>
            <a:endParaRPr lang="en-GB" sz="2400" dirty="0"/>
          </a:p>
          <a:p>
            <a:r>
              <a:rPr lang="en-GB" sz="2400" b="1" i="1" dirty="0">
                <a:solidFill>
                  <a:srgbClr val="7030A0"/>
                </a:solidFill>
              </a:rPr>
              <a:t>21 of 42</a:t>
            </a:r>
            <a:r>
              <a:rPr lang="en-GB" sz="2400" dirty="0"/>
              <a:t> were recaptures</a:t>
            </a:r>
          </a:p>
        </p:txBody>
      </p:sp>
    </p:spTree>
    <p:extLst>
      <p:ext uri="{BB962C8B-B14F-4D97-AF65-F5344CB8AC3E}">
        <p14:creationId xmlns:p14="http://schemas.microsoft.com/office/powerpoint/2010/main" val="400209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E2B49-197F-4726-BD52-F628CC076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DIY population size estimation</a:t>
            </a:r>
          </a:p>
        </p:txBody>
      </p:sp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CF7E47B1-E683-42BA-9087-2D9530459236}"/>
              </a:ext>
            </a:extLst>
          </p:cNvPr>
          <p:cNvSpPr/>
          <p:nvPr/>
        </p:nvSpPr>
        <p:spPr>
          <a:xfrm>
            <a:off x="4696127" y="96793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034A89-DDE9-46A7-B980-511A2FE411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02" t="28822" r="19243" b="22551"/>
          <a:stretch/>
        </p:blipFill>
        <p:spPr>
          <a:xfrm>
            <a:off x="4821380" y="3665349"/>
            <a:ext cx="7370620" cy="31866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682C13-87E1-4F5B-ADE9-3311AD05DAF8}"/>
                  </a:ext>
                </a:extLst>
              </p:cNvPr>
              <p:cNvSpPr txBox="1"/>
              <p:nvPr/>
            </p:nvSpPr>
            <p:spPr>
              <a:xfrm>
                <a:off x="5263250" y="1463844"/>
                <a:ext cx="10216896" cy="17288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:br>
                  <a:rPr lang="en-GB" sz="2000" i="1" dirty="0">
                    <a:effectLst/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animals first marked and released, 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size of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𝒎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marked animals in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𝑵</m:t>
                        </m:r>
                      </m:e>
                    </m:acc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estimated total population size.</a:t>
                </a:r>
                <a:endParaRPr lang="en-GB" sz="1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682C13-87E1-4F5B-ADE9-3311AD05DA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3250" y="1463844"/>
                <a:ext cx="10216896" cy="1728807"/>
              </a:xfrm>
              <a:prstGeom prst="rect">
                <a:avLst/>
              </a:prstGeom>
              <a:blipFill>
                <a:blip r:embed="rId3"/>
                <a:stretch>
                  <a:fillRect l="-597" t="-1408" b="-52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54A942B-A6EA-490B-BAB9-38591E4A2C0F}"/>
                  </a:ext>
                </a:extLst>
              </p:cNvPr>
              <p:cNvSpPr txBox="1"/>
              <p:nvPr/>
            </p:nvSpPr>
            <p:spPr>
              <a:xfrm>
                <a:off x="-1272309" y="1583107"/>
                <a:ext cx="7781636" cy="149028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GB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acc>
                      <m:r>
                        <a:rPr lang="en-GB" sz="4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57∗42</m:t>
                          </m:r>
                        </m:num>
                        <m:den>
                          <m:r>
                            <a:rPr lang="en-GB" sz="4800" i="0">
                              <a:latin typeface="Cambria Math" panose="02040503050406030204" pitchFamily="18" charset="0"/>
                            </a:rPr>
                            <m:t>21</m:t>
                          </m:r>
                        </m:den>
                      </m:f>
                      <m:r>
                        <a:rPr lang="en-GB" sz="4800" b="0" i="1" smtClean="0">
                          <a:latin typeface="Cambria Math" panose="02040503050406030204" pitchFamily="18" charset="0"/>
                        </a:rPr>
                        <m:t>=114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54A942B-A6EA-490B-BAB9-38591E4A2C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272309" y="1583107"/>
                <a:ext cx="7781636" cy="149028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5580455F-2154-43A5-84DA-B5B12AD32C8A}"/>
              </a:ext>
            </a:extLst>
          </p:cNvPr>
          <p:cNvSpPr txBox="1"/>
          <p:nvPr/>
        </p:nvSpPr>
        <p:spPr>
          <a:xfrm>
            <a:off x="0" y="5657671"/>
            <a:ext cx="51820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i="1" dirty="0">
                <a:solidFill>
                  <a:srgbClr val="7030A0"/>
                </a:solidFill>
              </a:rPr>
              <a:t>57</a:t>
            </a:r>
            <a:r>
              <a:rPr lang="en-GB" sz="2400" dirty="0"/>
              <a:t> water voles captured on </a:t>
            </a:r>
            <a:r>
              <a:rPr lang="en-GB" sz="2400" b="1" i="1" dirty="0">
                <a:solidFill>
                  <a:srgbClr val="7030A0"/>
                </a:solidFill>
              </a:rPr>
              <a:t>1</a:t>
            </a:r>
            <a:r>
              <a:rPr lang="en-GB" sz="2400" b="1" i="1" baseline="30000" dirty="0">
                <a:solidFill>
                  <a:srgbClr val="7030A0"/>
                </a:solidFill>
              </a:rPr>
              <a:t>st</a:t>
            </a:r>
            <a:r>
              <a:rPr lang="en-GB" sz="2400" b="1" i="1" dirty="0">
                <a:solidFill>
                  <a:srgbClr val="7030A0"/>
                </a:solidFill>
              </a:rPr>
              <a:t> occasion</a:t>
            </a:r>
            <a:br>
              <a:rPr lang="en-GB" sz="2400" dirty="0"/>
            </a:br>
            <a:r>
              <a:rPr lang="en-GB" sz="2400" b="1" i="1" dirty="0">
                <a:solidFill>
                  <a:srgbClr val="7030A0"/>
                </a:solidFill>
              </a:rPr>
              <a:t>42</a:t>
            </a:r>
            <a:r>
              <a:rPr lang="en-GB" sz="2400" dirty="0"/>
              <a:t> water voles captured on </a:t>
            </a:r>
            <a:r>
              <a:rPr lang="en-GB" sz="2400" b="1" i="1" dirty="0">
                <a:solidFill>
                  <a:srgbClr val="7030A0"/>
                </a:solidFill>
              </a:rPr>
              <a:t>2</a:t>
            </a:r>
            <a:r>
              <a:rPr lang="en-GB" sz="2400" b="1" i="1" baseline="30000" dirty="0">
                <a:solidFill>
                  <a:srgbClr val="7030A0"/>
                </a:solidFill>
              </a:rPr>
              <a:t>nd</a:t>
            </a:r>
            <a:r>
              <a:rPr lang="en-GB" sz="2400" b="1" i="1" dirty="0">
                <a:solidFill>
                  <a:srgbClr val="7030A0"/>
                </a:solidFill>
              </a:rPr>
              <a:t> occasion</a:t>
            </a:r>
            <a:endParaRPr lang="en-GB" sz="2400" dirty="0"/>
          </a:p>
          <a:p>
            <a:r>
              <a:rPr lang="en-GB" sz="2400" b="1" i="1" dirty="0">
                <a:solidFill>
                  <a:srgbClr val="7030A0"/>
                </a:solidFill>
              </a:rPr>
              <a:t>21 of 42</a:t>
            </a:r>
            <a:r>
              <a:rPr lang="en-GB" sz="2400" dirty="0"/>
              <a:t> were recaptures</a:t>
            </a:r>
          </a:p>
        </p:txBody>
      </p:sp>
    </p:spTree>
    <p:extLst>
      <p:ext uri="{BB962C8B-B14F-4D97-AF65-F5344CB8AC3E}">
        <p14:creationId xmlns:p14="http://schemas.microsoft.com/office/powerpoint/2010/main" val="1372800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B3936-ABC8-423B-8717-87F4BEC84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Some issues with Lincoln-Peterson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054ADA-171F-453A-8795-8A3DBE4EC3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092605"/>
                <a:ext cx="10515600" cy="208435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What if:</a:t>
                </a:r>
              </a:p>
              <a:p>
                <a:pPr marL="0" indent="0">
                  <a:buNone/>
                </a:pPr>
                <a:r>
                  <a:rPr lang="en-GB" dirty="0"/>
                  <a:t>	You don’t capture any animals on the second occasion?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dirty="0"/>
                  <a:t> = 0)</a:t>
                </a:r>
              </a:p>
              <a:p>
                <a:pPr marL="0" indent="0">
                  <a:buNone/>
                </a:pPr>
                <a:r>
                  <a:rPr lang="en-GB" dirty="0"/>
                  <a:t>	You don’t recapture any marked animals?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>
                            <a:latin typeface="Cambria Math" panose="02040503050406030204" pitchFamily="18" charset="0"/>
                          </a:rPr>
                          <m:t>𝒎</m:t>
                        </m:r>
                      </m:e>
                      <m:sub>
                        <m:r>
                          <a:rPr lang="en-GB" b="1" i="1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dirty="0"/>
                  <a:t> = 0)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054ADA-171F-453A-8795-8A3DBE4EC3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092605"/>
                <a:ext cx="10515600" cy="2084357"/>
              </a:xfrm>
              <a:blipFill>
                <a:blip r:embed="rId2"/>
                <a:stretch>
                  <a:fillRect l="-1217" t="-467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4564FCAE-C735-4A1F-A474-958B833B7A97}"/>
              </a:ext>
            </a:extLst>
          </p:cNvPr>
          <p:cNvSpPr/>
          <p:nvPr/>
        </p:nvSpPr>
        <p:spPr>
          <a:xfrm>
            <a:off x="4696127" y="96793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FF57E330-E4E3-4AA2-98FB-35490615BB7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511588"/>
                <a:ext cx="4334164" cy="1339662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rtlCol="0">
                <a:sp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GB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48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acc>
                      <m:r>
                        <a:rPr lang="en-GB" sz="480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4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48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GB" sz="4800"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48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sz="4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GB" sz="48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en-GB" sz="4800" i="1"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en-GB" sz="48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FF57E330-E4E3-4AA2-98FB-35490615BB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511588"/>
                <a:ext cx="4334164" cy="133966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0FB0214-727B-46EE-A6E4-75A0AB9A21F5}"/>
                  </a:ext>
                </a:extLst>
              </p:cNvPr>
              <p:cNvSpPr txBox="1"/>
              <p:nvPr/>
            </p:nvSpPr>
            <p:spPr>
              <a:xfrm>
                <a:off x="5835905" y="1214462"/>
                <a:ext cx="10216896" cy="17288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:br>
                  <a:rPr lang="en-GB" sz="2000" i="1" dirty="0">
                    <a:effectLst/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animals first marked and released, 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size of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𝒎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marked animals in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𝑵</m:t>
                        </m:r>
                      </m:e>
                    </m:acc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estimated total population size.</a:t>
                </a:r>
                <a:endParaRPr lang="en-GB" sz="1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0FB0214-727B-46EE-A6E4-75A0AB9A21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5905" y="1214462"/>
                <a:ext cx="10216896" cy="1728807"/>
              </a:xfrm>
              <a:prstGeom prst="rect">
                <a:avLst/>
              </a:prstGeom>
              <a:blipFill>
                <a:blip r:embed="rId4"/>
                <a:stretch>
                  <a:fillRect l="-597" t="-1408" b="-52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3914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7A12C-5473-4077-83BD-10052C716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Chapman Estimator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4BC8C-8A56-43FB-9341-100FB0110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5309"/>
          </a:xfrm>
        </p:spPr>
        <p:txBody>
          <a:bodyPr/>
          <a:lstStyle/>
          <a:p>
            <a:r>
              <a:rPr lang="en-GB" dirty="0"/>
              <a:t>When sample sizes are small, Lincoln-Peterson is not satisfactory</a:t>
            </a:r>
          </a:p>
          <a:p>
            <a:r>
              <a:rPr lang="en-GB" dirty="0"/>
              <a:t>But we can modify our initial model to account for this: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10B1ACE-DF0D-464C-9E74-2E2263DDD02D}"/>
                  </a:ext>
                </a:extLst>
              </p:cNvPr>
              <p:cNvSpPr txBox="1"/>
              <p:nvPr/>
            </p:nvSpPr>
            <p:spPr>
              <a:xfrm>
                <a:off x="3048740" y="3097247"/>
                <a:ext cx="6094520" cy="1129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GB" sz="32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32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acc>
                      <m:r>
                        <a:rPr lang="en-GB" sz="32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32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["/>
                              <m:endChr m:val="]"/>
                              <m:ctrlPr>
                                <a:rPr lang="en-GB" sz="32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GB" sz="32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32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n</m:t>
                                      </m:r>
                                    </m:e>
                                    <m:sub>
                                      <m: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32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en-GB" sz="32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32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32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n</m:t>
                                      </m:r>
                                    </m:e>
                                    <m:sub>
                                      <m: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32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</m:e>
                          </m:d>
                          <m:r>
                            <a:rPr lang="en-GB" sz="3200" i="0"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sSub>
                            <m:sSubPr>
                              <m:ctrlPr>
                                <a:rPr lang="en-GB" sz="32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GB" sz="3200" i="0"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</m:e>
                            <m:sub>
                              <m:r>
                                <a:rPr lang="en-GB" sz="32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GB" sz="3200" i="0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n-GB" sz="3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10B1ACE-DF0D-464C-9E74-2E2263DDD0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740" y="3097247"/>
                <a:ext cx="6094520" cy="112954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620855C1-91EC-45E0-9F8A-1B353A07DBAF}"/>
              </a:ext>
            </a:extLst>
          </p:cNvPr>
          <p:cNvSpPr/>
          <p:nvPr/>
        </p:nvSpPr>
        <p:spPr>
          <a:xfrm>
            <a:off x="4696127" y="96793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3AC40E-2BF4-4B78-94E3-9502F9D327A6}"/>
                  </a:ext>
                </a:extLst>
              </p:cNvPr>
              <p:cNvSpPr txBox="1"/>
              <p:nvPr/>
            </p:nvSpPr>
            <p:spPr>
              <a:xfrm>
                <a:off x="3048740" y="4483100"/>
                <a:ext cx="6394924" cy="17288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:br>
                  <a:rPr lang="en-GB" sz="2000" i="1" dirty="0">
                    <a:effectLst/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animals first marked and released, 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size of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𝒎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marked animals in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𝑵</m:t>
                        </m:r>
                      </m:e>
                    </m:acc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estimated total population size.</a:t>
                </a:r>
                <a:endParaRPr lang="en-GB" sz="1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3AC40E-2BF4-4B78-94E3-9502F9D327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740" y="4483100"/>
                <a:ext cx="6394924" cy="1728807"/>
              </a:xfrm>
              <a:prstGeom prst="rect">
                <a:avLst/>
              </a:prstGeom>
              <a:blipFill>
                <a:blip r:embed="rId3"/>
                <a:stretch>
                  <a:fillRect l="-953" t="-1408" b="-52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38496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4FD16-7255-4C27-8855-5CFC422E9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Golden rule </a:t>
            </a:r>
            <a:r>
              <a:rPr lang="en-GB" b="1" i="1" dirty="0">
                <a:solidFill>
                  <a:srgbClr val="7030A0"/>
                </a:solidFill>
              </a:rPr>
              <a:t>of all </a:t>
            </a:r>
            <a:r>
              <a:rPr lang="en-GB" dirty="0"/>
              <a:t>statistics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3795CF-54A3-4C35-9F4E-AD6D11FC45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610686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All estimates must be reported with measures of uncertainty</a:t>
                </a:r>
              </a:p>
              <a:p>
                <a:r>
                  <a:rPr lang="en-GB" dirty="0"/>
                  <a:t>Remember, statistics does not tell you the truth, it only gives you an estimate of the truth!</a:t>
                </a:r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A larger SD indicates more uncertainty in the estimate. We can use this to calculate the 95% confidence intervals: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			Upper 95% CI =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8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r>
                  <a:rPr lang="en-GB" dirty="0"/>
                  <a:t> + 1.96 * SD</a:t>
                </a:r>
              </a:p>
              <a:p>
                <a:pPr marL="0" indent="0">
                  <a:buNone/>
                </a:pPr>
                <a:r>
                  <a:rPr lang="en-GB" dirty="0"/>
                  <a:t>			Lower 95% CI =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8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r>
                  <a:rPr lang="en-GB" dirty="0"/>
                  <a:t> - 1.96 * SD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3795CF-54A3-4C35-9F4E-AD6D11FC45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610686"/>
              </a:xfrm>
              <a:blipFill>
                <a:blip r:embed="rId2"/>
                <a:stretch>
                  <a:fillRect l="-928" t="-3303" b="-303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CC8086C2-8726-41D9-8E66-6C49B788ADF5}"/>
              </a:ext>
            </a:extLst>
          </p:cNvPr>
          <p:cNvSpPr/>
          <p:nvPr/>
        </p:nvSpPr>
        <p:spPr>
          <a:xfrm>
            <a:off x="4696127" y="96793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C2090CC-B69B-41E6-890E-07ED54AFB724}"/>
                  </a:ext>
                </a:extLst>
              </p:cNvPr>
              <p:cNvSpPr txBox="1"/>
              <p:nvPr/>
            </p:nvSpPr>
            <p:spPr>
              <a:xfrm>
                <a:off x="1216241" y="2947001"/>
                <a:ext cx="8957569" cy="13653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 smtClean="0">
                          <a:latin typeface="Cambria Math" panose="02040503050406030204" pitchFamily="18" charset="0"/>
                        </a:rPr>
                        <m:t>𝑆𝐷</m:t>
                      </m:r>
                      <m:r>
                        <a:rPr lang="en-GB" sz="2800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num>
                            <m:den>
                              <m:sSup>
                                <m:sSup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800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2800" i="1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en-GB" sz="2800" i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+2</m:t>
                                  </m:r>
                                </m:e>
                              </m:d>
                            </m:den>
                          </m:f>
                        </m:e>
                      </m:ra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C2090CC-B69B-41E6-890E-07ED54AFB7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241" y="2947001"/>
                <a:ext cx="8957569" cy="136537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796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E2B49-197F-4726-BD52-F628CC076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DIY population size estimation using Chapman</a:t>
            </a:r>
          </a:p>
        </p:txBody>
      </p:sp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CF7E47B1-E683-42BA-9087-2D9530459236}"/>
              </a:ext>
            </a:extLst>
          </p:cNvPr>
          <p:cNvSpPr/>
          <p:nvPr/>
        </p:nvSpPr>
        <p:spPr>
          <a:xfrm>
            <a:off x="4696127" y="96793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682C13-87E1-4F5B-ADE9-3311AD05DAF8}"/>
                  </a:ext>
                </a:extLst>
              </p:cNvPr>
              <p:cNvSpPr txBox="1"/>
              <p:nvPr/>
            </p:nvSpPr>
            <p:spPr>
              <a:xfrm>
                <a:off x="5743541" y="5116158"/>
                <a:ext cx="10216896" cy="17288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:br>
                  <a:rPr lang="en-GB" sz="2000" i="1" dirty="0">
                    <a:effectLst/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animals first marked and released, 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size of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𝒎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marked animals in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𝑵</m:t>
                        </m:r>
                      </m:e>
                    </m:acc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estimated total population size.</a:t>
                </a:r>
                <a:endParaRPr lang="en-GB" sz="1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682C13-87E1-4F5B-ADE9-3311AD05DA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3541" y="5116158"/>
                <a:ext cx="10216896" cy="1728807"/>
              </a:xfrm>
              <a:prstGeom prst="rect">
                <a:avLst/>
              </a:prstGeom>
              <a:blipFill>
                <a:blip r:embed="rId2"/>
                <a:stretch>
                  <a:fillRect l="-597" t="-1408" b="-52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4708444-5145-489B-A941-F6AFDEFCDACD}"/>
              </a:ext>
            </a:extLst>
          </p:cNvPr>
          <p:cNvSpPr txBox="1"/>
          <p:nvPr/>
        </p:nvSpPr>
        <p:spPr>
          <a:xfrm>
            <a:off x="0" y="5657671"/>
            <a:ext cx="51820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i="1" dirty="0">
                <a:solidFill>
                  <a:srgbClr val="7030A0"/>
                </a:solidFill>
              </a:rPr>
              <a:t>57</a:t>
            </a:r>
            <a:r>
              <a:rPr lang="en-GB" sz="2400" dirty="0"/>
              <a:t> water voles captured on </a:t>
            </a:r>
            <a:r>
              <a:rPr lang="en-GB" sz="2400" b="1" i="1" dirty="0">
                <a:solidFill>
                  <a:srgbClr val="7030A0"/>
                </a:solidFill>
              </a:rPr>
              <a:t>1</a:t>
            </a:r>
            <a:r>
              <a:rPr lang="en-GB" sz="2400" b="1" i="1" baseline="30000" dirty="0">
                <a:solidFill>
                  <a:srgbClr val="7030A0"/>
                </a:solidFill>
              </a:rPr>
              <a:t>st</a:t>
            </a:r>
            <a:r>
              <a:rPr lang="en-GB" sz="2400" b="1" i="1" dirty="0">
                <a:solidFill>
                  <a:srgbClr val="7030A0"/>
                </a:solidFill>
              </a:rPr>
              <a:t> occasion</a:t>
            </a:r>
            <a:br>
              <a:rPr lang="en-GB" sz="2400" dirty="0"/>
            </a:br>
            <a:r>
              <a:rPr lang="en-GB" sz="2400" b="1" i="1" dirty="0">
                <a:solidFill>
                  <a:srgbClr val="7030A0"/>
                </a:solidFill>
              </a:rPr>
              <a:t>42</a:t>
            </a:r>
            <a:r>
              <a:rPr lang="en-GB" sz="2400" dirty="0"/>
              <a:t> water voles captured on </a:t>
            </a:r>
            <a:r>
              <a:rPr lang="en-GB" sz="2400" b="1" i="1" dirty="0">
                <a:solidFill>
                  <a:srgbClr val="7030A0"/>
                </a:solidFill>
              </a:rPr>
              <a:t>2</a:t>
            </a:r>
            <a:r>
              <a:rPr lang="en-GB" sz="2400" b="1" i="1" baseline="30000" dirty="0">
                <a:solidFill>
                  <a:srgbClr val="7030A0"/>
                </a:solidFill>
              </a:rPr>
              <a:t>nd</a:t>
            </a:r>
            <a:r>
              <a:rPr lang="en-GB" sz="2400" b="1" i="1" dirty="0">
                <a:solidFill>
                  <a:srgbClr val="7030A0"/>
                </a:solidFill>
              </a:rPr>
              <a:t> occasion</a:t>
            </a:r>
            <a:endParaRPr lang="en-GB" sz="2400" dirty="0"/>
          </a:p>
          <a:p>
            <a:r>
              <a:rPr lang="en-GB" sz="2400" b="1" i="1" dirty="0">
                <a:solidFill>
                  <a:srgbClr val="7030A0"/>
                </a:solidFill>
              </a:rPr>
              <a:t>21 of 42</a:t>
            </a:r>
            <a:r>
              <a:rPr lang="en-GB" sz="2400" dirty="0"/>
              <a:t> were recaptures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E5EDC66-6899-452E-834B-765C0767ABE0}"/>
                  </a:ext>
                </a:extLst>
              </p:cNvPr>
              <p:cNvSpPr txBox="1"/>
              <p:nvPr/>
            </p:nvSpPr>
            <p:spPr>
              <a:xfrm>
                <a:off x="-87081" y="1647347"/>
                <a:ext cx="6094520" cy="1129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GB" sz="32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32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acc>
                      <m:r>
                        <a:rPr lang="en-GB" sz="32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32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["/>
                              <m:endChr m:val="]"/>
                              <m:ctrlPr>
                                <a:rPr lang="en-GB" sz="32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GB" sz="32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32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n</m:t>
                                      </m:r>
                                    </m:e>
                                    <m:sub>
                                      <m: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32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en-GB" sz="32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32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32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n</m:t>
                                      </m:r>
                                    </m:e>
                                    <m:sub>
                                      <m: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32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</m:e>
                          </m:d>
                          <m:r>
                            <a:rPr lang="en-GB" sz="3200" i="0"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sSub>
                            <m:sSubPr>
                              <m:ctrlPr>
                                <a:rPr lang="en-GB" sz="32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GB" sz="3200" i="0"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</m:e>
                            <m:sub>
                              <m:r>
                                <a:rPr lang="en-GB" sz="32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GB" sz="3200" i="0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n-GB" sz="3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E5EDC66-6899-452E-834B-765C0767AB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87081" y="1647347"/>
                <a:ext cx="6094520" cy="112954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22FD0D3-A9B0-4CC8-9AAE-A46774DBC6B9}"/>
                  </a:ext>
                </a:extLst>
              </p:cNvPr>
              <p:cNvSpPr txBox="1"/>
              <p:nvPr/>
            </p:nvSpPr>
            <p:spPr>
              <a:xfrm>
                <a:off x="-364800" y="3429000"/>
                <a:ext cx="8957569" cy="13653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 smtClean="0">
                          <a:latin typeface="Cambria Math" panose="02040503050406030204" pitchFamily="18" charset="0"/>
                        </a:rPr>
                        <m:t>𝑆𝐷</m:t>
                      </m:r>
                      <m:r>
                        <a:rPr lang="en-GB" sz="2800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num>
                            <m:den>
                              <m:sSup>
                                <m:sSup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800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2800" i="1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en-GB" sz="2800" i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+2</m:t>
                                  </m:r>
                                </m:e>
                              </m:d>
                            </m:den>
                          </m:f>
                        </m:e>
                      </m:ra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22FD0D3-A9B0-4CC8-9AAE-A46774DBC6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64800" y="3429000"/>
                <a:ext cx="8957569" cy="13653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0C04B7A-0612-452B-AAD0-9549671B5680}"/>
                  </a:ext>
                </a:extLst>
              </p:cNvPr>
              <p:cNvSpPr txBox="1"/>
              <p:nvPr/>
            </p:nvSpPr>
            <p:spPr>
              <a:xfrm>
                <a:off x="7992405" y="1647072"/>
                <a:ext cx="3101569" cy="6612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en-GB" dirty="0"/>
                  <a:t>Lower 95% CI =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18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r>
                  <a:rPr lang="en-GB" dirty="0"/>
                  <a:t> - 1.96 * SD</a:t>
                </a:r>
              </a:p>
              <a:p>
                <a:pPr marL="0" indent="0">
                  <a:buNone/>
                </a:pPr>
                <a:r>
                  <a:rPr lang="en-GB" dirty="0"/>
                  <a:t>Upper 95% CI =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18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r>
                  <a:rPr lang="en-GB" dirty="0"/>
                  <a:t> + 1.96 * SD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0C04B7A-0612-452B-AAD0-9549671B56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2405" y="1647072"/>
                <a:ext cx="3101569" cy="661207"/>
              </a:xfrm>
              <a:prstGeom prst="rect">
                <a:avLst/>
              </a:prstGeom>
              <a:blipFill>
                <a:blip r:embed="rId5"/>
                <a:stretch>
                  <a:fillRect l="-1572" t="-2752" b="-137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5228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a forest&#10;&#10;Description automatically generated with low confidence">
            <a:extLst>
              <a:ext uri="{FF2B5EF4-FFF2-40B4-BE49-F238E27FC236}">
                <a16:creationId xmlns:a16="http://schemas.microsoft.com/office/drawing/2014/main" id="{1AF72AD1-6E5B-4B8C-BB1F-1775C268D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7" r="41355"/>
          <a:stretch/>
        </p:blipFill>
        <p:spPr>
          <a:xfrm>
            <a:off x="7329182" y="4329566"/>
            <a:ext cx="1830405" cy="1884656"/>
          </a:xfrm>
          <a:prstGeom prst="ellipse">
            <a:avLst/>
          </a:prstGeom>
        </p:spPr>
      </p:pic>
      <p:pic>
        <p:nvPicPr>
          <p:cNvPr id="19" name="Picture 18" descr="A picture containing tree, water, outdoor, sky&#10;&#10;Description automatically generated">
            <a:extLst>
              <a:ext uri="{FF2B5EF4-FFF2-40B4-BE49-F238E27FC236}">
                <a16:creationId xmlns:a16="http://schemas.microsoft.com/office/drawing/2014/main" id="{49FDBA9A-D7F5-449D-A50A-C80F62A30E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389" y="4327478"/>
            <a:ext cx="2828452" cy="1886744"/>
          </a:xfrm>
          <a:prstGeom prst="roundRect">
            <a:avLst/>
          </a:prstGeom>
        </p:spPr>
      </p:pic>
      <p:sp>
        <p:nvSpPr>
          <p:cNvPr id="21" name="Google Shape;241;p28">
            <a:extLst>
              <a:ext uri="{FF2B5EF4-FFF2-40B4-BE49-F238E27FC236}">
                <a16:creationId xmlns:a16="http://schemas.microsoft.com/office/drawing/2014/main" id="{8F121BC3-2285-4017-9504-41099D604D8F}"/>
              </a:ext>
            </a:extLst>
          </p:cNvPr>
          <p:cNvSpPr txBox="1"/>
          <p:nvPr/>
        </p:nvSpPr>
        <p:spPr>
          <a:xfrm>
            <a:off x="-65320" y="4683419"/>
            <a:ext cx="2598709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741B47"/>
                </a:solidFill>
              </a:rPr>
              <a:t>1. Subtropical paradise</a:t>
            </a:r>
            <a:br>
              <a:rPr lang="en-GB" b="1" dirty="0">
                <a:solidFill>
                  <a:srgbClr val="741B47"/>
                </a:solidFill>
              </a:rPr>
            </a:br>
            <a:r>
              <a:rPr lang="en-GB" dirty="0"/>
              <a:t>Tourist destination with a “focus” on wildlife, so lots of local, national and international tourism.</a:t>
            </a:r>
            <a:endParaRPr dirty="0"/>
          </a:p>
        </p:txBody>
      </p:sp>
      <p:sp>
        <p:nvSpPr>
          <p:cNvPr id="23" name="Google Shape;241;p28">
            <a:extLst>
              <a:ext uri="{FF2B5EF4-FFF2-40B4-BE49-F238E27FC236}">
                <a16:creationId xmlns:a16="http://schemas.microsoft.com/office/drawing/2014/main" id="{1491C966-76E8-42A0-AAA1-361E7BE9377F}"/>
              </a:ext>
            </a:extLst>
          </p:cNvPr>
          <p:cNvSpPr txBox="1"/>
          <p:nvPr/>
        </p:nvSpPr>
        <p:spPr>
          <a:xfrm>
            <a:off x="9159587" y="4702474"/>
            <a:ext cx="29673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b="1" dirty="0">
                <a:solidFill>
                  <a:srgbClr val="741B47"/>
                </a:solidFill>
              </a:rPr>
              <a:t>2. Tourism</a:t>
            </a:r>
            <a:br>
              <a:rPr lang="en-GB" b="1" dirty="0">
                <a:solidFill>
                  <a:srgbClr val="741B47"/>
                </a:solidFill>
              </a:rPr>
            </a:br>
            <a:r>
              <a:rPr lang="en-US" dirty="0"/>
              <a:t>Locals and tourists spend time in nature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B44415-8604-4816-9660-58CE94BA769C}"/>
              </a:ext>
            </a:extLst>
          </p:cNvPr>
          <p:cNvCxnSpPr/>
          <p:nvPr/>
        </p:nvCxnSpPr>
        <p:spPr>
          <a:xfrm flipH="1">
            <a:off x="5361841" y="5269806"/>
            <a:ext cx="1967341" cy="104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2D8D2BFF-F277-4ACA-908D-018613392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The management plan</a:t>
            </a:r>
          </a:p>
        </p:txBody>
      </p:sp>
      <p:sp>
        <p:nvSpPr>
          <p:cNvPr id="31" name="Google Shape;57;p13">
            <a:extLst>
              <a:ext uri="{FF2B5EF4-FFF2-40B4-BE49-F238E27FC236}">
                <a16:creationId xmlns:a16="http://schemas.microsoft.com/office/drawing/2014/main" id="{2825EA97-F6D6-4F86-BBF4-5CEA2F4E0E01}"/>
              </a:ext>
            </a:extLst>
          </p:cNvPr>
          <p:cNvSpPr/>
          <p:nvPr/>
        </p:nvSpPr>
        <p:spPr>
          <a:xfrm>
            <a:off x="1979343" y="1374611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0266749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E2B49-197F-4726-BD52-F628CC076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DIY population size estimation using Chapman</a:t>
            </a:r>
          </a:p>
        </p:txBody>
      </p:sp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CF7E47B1-E683-42BA-9087-2D9530459236}"/>
              </a:ext>
            </a:extLst>
          </p:cNvPr>
          <p:cNvSpPr/>
          <p:nvPr/>
        </p:nvSpPr>
        <p:spPr>
          <a:xfrm>
            <a:off x="4696127" y="96793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682C13-87E1-4F5B-ADE9-3311AD05DAF8}"/>
                  </a:ext>
                </a:extLst>
              </p:cNvPr>
              <p:cNvSpPr txBox="1"/>
              <p:nvPr/>
            </p:nvSpPr>
            <p:spPr>
              <a:xfrm>
                <a:off x="5743541" y="5116158"/>
                <a:ext cx="10216896" cy="17288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:br>
                  <a:rPr lang="en-GB" sz="2000" i="1" dirty="0">
                    <a:effectLst/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animals first marked and released, 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size of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𝒎</m:t>
                        </m:r>
                      </m:e>
                      <m:sub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number of marked animals in the second sample,</a:t>
                </a:r>
                <a:b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GB" sz="20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𝑵</m:t>
                        </m:r>
                      </m:e>
                    </m:acc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estimated total population size.</a:t>
                </a:r>
                <a:endParaRPr lang="en-GB" sz="1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682C13-87E1-4F5B-ADE9-3311AD05DA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3541" y="5116158"/>
                <a:ext cx="10216896" cy="1728807"/>
              </a:xfrm>
              <a:prstGeom prst="rect">
                <a:avLst/>
              </a:prstGeom>
              <a:blipFill>
                <a:blip r:embed="rId2"/>
                <a:stretch>
                  <a:fillRect l="-597" t="-1408" b="-52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4708444-5145-489B-A941-F6AFDEFCDACD}"/>
              </a:ext>
            </a:extLst>
          </p:cNvPr>
          <p:cNvSpPr txBox="1"/>
          <p:nvPr/>
        </p:nvSpPr>
        <p:spPr>
          <a:xfrm>
            <a:off x="0" y="5657671"/>
            <a:ext cx="51820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i="1" dirty="0">
                <a:solidFill>
                  <a:srgbClr val="7030A0"/>
                </a:solidFill>
              </a:rPr>
              <a:t>57</a:t>
            </a:r>
            <a:r>
              <a:rPr lang="en-GB" sz="2400" dirty="0"/>
              <a:t> water voles captured on </a:t>
            </a:r>
            <a:r>
              <a:rPr lang="en-GB" sz="2400" b="1" i="1" dirty="0">
                <a:solidFill>
                  <a:srgbClr val="7030A0"/>
                </a:solidFill>
              </a:rPr>
              <a:t>1</a:t>
            </a:r>
            <a:r>
              <a:rPr lang="en-GB" sz="2400" b="1" i="1" baseline="30000" dirty="0">
                <a:solidFill>
                  <a:srgbClr val="7030A0"/>
                </a:solidFill>
              </a:rPr>
              <a:t>st</a:t>
            </a:r>
            <a:r>
              <a:rPr lang="en-GB" sz="2400" b="1" i="1" dirty="0">
                <a:solidFill>
                  <a:srgbClr val="7030A0"/>
                </a:solidFill>
              </a:rPr>
              <a:t> occasion</a:t>
            </a:r>
            <a:br>
              <a:rPr lang="en-GB" sz="2400" dirty="0"/>
            </a:br>
            <a:r>
              <a:rPr lang="en-GB" sz="2400" b="1" i="1" dirty="0">
                <a:solidFill>
                  <a:srgbClr val="7030A0"/>
                </a:solidFill>
              </a:rPr>
              <a:t>42</a:t>
            </a:r>
            <a:r>
              <a:rPr lang="en-GB" sz="2400" dirty="0"/>
              <a:t> water voles captured on </a:t>
            </a:r>
            <a:r>
              <a:rPr lang="en-GB" sz="2400" b="1" i="1" dirty="0">
                <a:solidFill>
                  <a:srgbClr val="7030A0"/>
                </a:solidFill>
              </a:rPr>
              <a:t>2</a:t>
            </a:r>
            <a:r>
              <a:rPr lang="en-GB" sz="2400" b="1" i="1" baseline="30000" dirty="0">
                <a:solidFill>
                  <a:srgbClr val="7030A0"/>
                </a:solidFill>
              </a:rPr>
              <a:t>nd</a:t>
            </a:r>
            <a:r>
              <a:rPr lang="en-GB" sz="2400" b="1" i="1" dirty="0">
                <a:solidFill>
                  <a:srgbClr val="7030A0"/>
                </a:solidFill>
              </a:rPr>
              <a:t> occasion</a:t>
            </a:r>
            <a:endParaRPr lang="en-GB" sz="2400" dirty="0"/>
          </a:p>
          <a:p>
            <a:r>
              <a:rPr lang="en-GB" sz="2400" b="1" i="1" dirty="0">
                <a:solidFill>
                  <a:srgbClr val="7030A0"/>
                </a:solidFill>
              </a:rPr>
              <a:t>21 of 42</a:t>
            </a:r>
            <a:r>
              <a:rPr lang="en-GB" sz="2400" dirty="0"/>
              <a:t> were recaptures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E5EDC66-6899-452E-834B-765C0767ABE0}"/>
                  </a:ext>
                </a:extLst>
              </p:cNvPr>
              <p:cNvSpPr txBox="1"/>
              <p:nvPr/>
            </p:nvSpPr>
            <p:spPr>
              <a:xfrm>
                <a:off x="-87082" y="1647347"/>
                <a:ext cx="6894281" cy="11295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GB" sz="32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32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acc>
                      <m:r>
                        <a:rPr lang="en-GB" sz="32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32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["/>
                              <m:endChr m:val="]"/>
                              <m:ctrlPr>
                                <a:rPr lang="en-GB" sz="32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GB" sz="32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32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n</m:t>
                                      </m:r>
                                    </m:e>
                                    <m:sub>
                                      <m: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32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en-GB" sz="32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32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32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n</m:t>
                                      </m:r>
                                    </m:e>
                                    <m:sub>
                                      <m:r>
                                        <a:rPr lang="en-GB" sz="32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32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</m:e>
                          </m:d>
                          <m:r>
                            <a:rPr lang="en-GB" sz="3200" i="0"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sSub>
                            <m:sSubPr>
                              <m:ctrlPr>
                                <a:rPr lang="en-GB" sz="32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GB" sz="3200" i="0"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</m:e>
                            <m:sub>
                              <m:r>
                                <a:rPr lang="en-GB" sz="32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GB" sz="3200" i="0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3200" b="1" i="1" smtClean="0">
                          <a:latin typeface="Cambria Math" panose="02040503050406030204" pitchFamily="18" charset="0"/>
                        </a:rPr>
                        <m:t>𝟏𝟏𝟐</m:t>
                      </m:r>
                    </m:oMath>
                  </m:oMathPara>
                </a14:m>
                <a:endParaRPr lang="en-GB" sz="3200" b="1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E5EDC66-6899-452E-834B-765C0767AB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87082" y="1647347"/>
                <a:ext cx="6894281" cy="112954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22FD0D3-A9B0-4CC8-9AAE-A46774DBC6B9}"/>
                  </a:ext>
                </a:extLst>
              </p:cNvPr>
              <p:cNvSpPr txBox="1"/>
              <p:nvPr/>
            </p:nvSpPr>
            <p:spPr>
              <a:xfrm>
                <a:off x="-364800" y="3429000"/>
                <a:ext cx="10099927" cy="13653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 smtClean="0">
                          <a:latin typeface="Cambria Math" panose="02040503050406030204" pitchFamily="18" charset="0"/>
                        </a:rPr>
                        <m:t>𝑆𝐷</m:t>
                      </m:r>
                      <m:r>
                        <a:rPr lang="en-GB" sz="2800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num>
                            <m:den>
                              <m:sSup>
                                <m:sSup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800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2800" i="1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en-GB" sz="2800" i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GB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8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GB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sz="2800" i="0">
                                      <a:latin typeface="Cambria Math" panose="02040503050406030204" pitchFamily="18" charset="0"/>
                                    </a:rPr>
                                    <m:t>+2</m:t>
                                  </m:r>
                                </m:e>
                              </m:d>
                            </m:den>
                          </m:f>
                        </m:e>
                      </m:rad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800" b="1" i="1" smtClean="0">
                          <a:latin typeface="Cambria Math" panose="02040503050406030204" pitchFamily="18" charset="0"/>
                        </a:rPr>
                        <m:t>𝟏𝟐</m:t>
                      </m:r>
                      <m:r>
                        <a:rPr lang="en-GB" sz="2800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GB" sz="2800" b="1" i="1" smtClean="0">
                          <a:latin typeface="Cambria Math" panose="02040503050406030204" pitchFamily="18" charset="0"/>
                        </a:rPr>
                        <m:t>𝟕𝟒</m:t>
                      </m:r>
                    </m:oMath>
                  </m:oMathPara>
                </a14:m>
                <a:endParaRPr lang="en-GB" b="1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22FD0D3-A9B0-4CC8-9AAE-A46774DBC6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64800" y="3429000"/>
                <a:ext cx="10099927" cy="13653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70C04B7A-0612-452B-AAD0-9549671B5680}"/>
              </a:ext>
            </a:extLst>
          </p:cNvPr>
          <p:cNvSpPr txBox="1"/>
          <p:nvPr/>
        </p:nvSpPr>
        <p:spPr>
          <a:xfrm>
            <a:off x="7956061" y="1654510"/>
            <a:ext cx="40512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dirty="0"/>
              <a:t>Lower 95% CI = 112 - 1.96 * 12.7 = </a:t>
            </a:r>
            <a:r>
              <a:rPr lang="en-GB" b="1" dirty="0"/>
              <a:t>87</a:t>
            </a:r>
          </a:p>
          <a:p>
            <a:pPr marL="0" indent="0">
              <a:buNone/>
            </a:pPr>
            <a:r>
              <a:rPr lang="en-GB" dirty="0"/>
              <a:t>Upper 95% CI = 112 + 1.96 * 12.7 = </a:t>
            </a:r>
            <a:r>
              <a:rPr lang="en-GB" b="1" dirty="0"/>
              <a:t>137</a:t>
            </a:r>
          </a:p>
        </p:txBody>
      </p:sp>
    </p:spTree>
    <p:extLst>
      <p:ext uri="{BB962C8B-B14F-4D97-AF65-F5344CB8AC3E}">
        <p14:creationId xmlns:p14="http://schemas.microsoft.com/office/powerpoint/2010/main" val="22389742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644ED65-B411-411F-8115-78C81F75C5F0}"/>
              </a:ext>
            </a:extLst>
          </p:cNvPr>
          <p:cNvSpPr/>
          <p:nvPr/>
        </p:nvSpPr>
        <p:spPr>
          <a:xfrm>
            <a:off x="838200" y="4891596"/>
            <a:ext cx="10196744" cy="976544"/>
          </a:xfrm>
          <a:prstGeom prst="roundRect">
            <a:avLst/>
          </a:prstGeom>
          <a:solidFill>
            <a:srgbClr val="9900FF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1CC52F-FEFE-42F4-B861-0961AB393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Assumptions of the Lincoln-Peterson/Chapman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97126-77D4-4CD9-96C7-60B3E7648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20526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All marks are recorded correctly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Animals do not lose their marks during data collection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The population is closed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>
                <a:solidFill>
                  <a:srgbClr val="7030A0"/>
                </a:solidFill>
              </a:rPr>
              <a:t>Each animal has the same probability of being captured at any time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>
                <a:solidFill>
                  <a:srgbClr val="7030A0"/>
                </a:solidFill>
              </a:rPr>
              <a:t>Animals must mix in the population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pPr marL="0" indent="0">
              <a:buNone/>
            </a:pPr>
            <a:r>
              <a:rPr lang="en-GB" dirty="0"/>
              <a:t>Assumption 3 is realised when little time separates capture attempts.</a:t>
            </a:r>
          </a:p>
          <a:p>
            <a:pPr marL="0" indent="0">
              <a:buNone/>
            </a:pPr>
            <a:r>
              <a:rPr lang="en-GB" dirty="0"/>
              <a:t>Assumptions 4 &amp; 5 are usually questionable and lead to biases.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935E99B-D58C-4587-B180-853BD38A6A1D}"/>
              </a:ext>
            </a:extLst>
          </p:cNvPr>
          <p:cNvSpPr/>
          <p:nvPr/>
        </p:nvSpPr>
        <p:spPr>
          <a:xfrm>
            <a:off x="4696127" y="1252022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946514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A2DE2-6AAF-4855-B203-C95746E41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Variation in capture probabilities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82F46CC-7EA5-41D3-ACCF-0B2003A664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b="1" dirty="0">
                    <a:solidFill>
                      <a:srgbClr val="7030A0"/>
                    </a:solidFill>
                  </a:rPr>
                  <a:t>Heterogeneity of capture probabilities</a:t>
                </a:r>
              </a:p>
              <a:p>
                <a:pPr lvl="1"/>
                <a:r>
                  <a:rPr lang="en-GB" i="1" dirty="0"/>
                  <a:t>i.e.</a:t>
                </a:r>
                <a:r>
                  <a:rPr lang="en-GB" dirty="0"/>
                  <a:t> some animals are more likely than others to be captured (and likely recaptured) based on sex, age, social status, etc.</a:t>
                </a:r>
              </a:p>
              <a:p>
                <a:pPr lvl="1"/>
                <a:r>
                  <a:rPr lang="en-GB" dirty="0"/>
                  <a:t>Failing to account for this leads to overestimating the recapture rate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r>
                  <a:rPr lang="en-GB" dirty="0"/>
                  <a:t>) and thus underestimates of total abundance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r>
                  <a:rPr lang="en-GB" dirty="0"/>
                  <a:t>)</a:t>
                </a:r>
              </a:p>
              <a:p>
                <a:r>
                  <a:rPr lang="en-GB" b="1" dirty="0">
                    <a:solidFill>
                      <a:srgbClr val="7030A0"/>
                    </a:solidFill>
                  </a:rPr>
                  <a:t>Trap response effecting capture probabilities</a:t>
                </a:r>
              </a:p>
              <a:p>
                <a:pPr lvl="1"/>
                <a:r>
                  <a:rPr lang="en-GB" dirty="0"/>
                  <a:t>Experience of capture event affects the probability of being recaptured</a:t>
                </a:r>
              </a:p>
              <a:p>
                <a:pPr lvl="2"/>
                <a:r>
                  <a:rPr lang="en-GB" dirty="0"/>
                  <a:t>Trap-shy	Leads to overestimates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0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endParaRPr lang="en-GB" dirty="0"/>
              </a:p>
              <a:p>
                <a:pPr lvl="2"/>
                <a:r>
                  <a:rPr lang="en-GB" dirty="0"/>
                  <a:t>Trap-happy	Leads to underestimates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0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</m:oMath>
                </a14:m>
                <a:endParaRPr lang="en-GB" dirty="0"/>
              </a:p>
              <a:p>
                <a:r>
                  <a:rPr lang="en-GB" b="1" dirty="0"/>
                  <a:t>We’ll solve these issues in the next lecture.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82F46CC-7EA5-41D3-ACCF-0B2003A664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22CBE4E7-20FA-486F-9C7D-2951EF7FA4AA}"/>
              </a:ext>
            </a:extLst>
          </p:cNvPr>
          <p:cNvSpPr/>
          <p:nvPr/>
        </p:nvSpPr>
        <p:spPr>
          <a:xfrm>
            <a:off x="4696127" y="96793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450140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A625A-D1D8-45C4-AC7B-F8186C8F8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 err="1"/>
              <a:t>tl;dr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597F2-0E38-40C0-9286-2D7B8DB0D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crucial piece of info for managing species is to figure out population trend</a:t>
            </a:r>
          </a:p>
          <a:p>
            <a:pPr lvl="1"/>
            <a:r>
              <a:rPr lang="en-GB" dirty="0"/>
              <a:t>Can achieve this by estimating population sizes at different times</a:t>
            </a:r>
          </a:p>
          <a:p>
            <a:r>
              <a:rPr lang="en-GB" dirty="0"/>
              <a:t>“Simple” Lincoln-Peterson model was the first solution</a:t>
            </a:r>
          </a:p>
          <a:p>
            <a:pPr lvl="1"/>
            <a:r>
              <a:rPr lang="en-GB" dirty="0"/>
              <a:t>But has problems (no captures or recaptures on 2</a:t>
            </a:r>
            <a:r>
              <a:rPr lang="en-GB" baseline="30000" dirty="0"/>
              <a:t>nd</a:t>
            </a:r>
            <a:r>
              <a:rPr lang="en-GB" dirty="0"/>
              <a:t> occasion)</a:t>
            </a:r>
          </a:p>
          <a:p>
            <a:r>
              <a:rPr lang="en-GB" dirty="0"/>
              <a:t>Chapman model improves upon Lincoln-Peterson model</a:t>
            </a:r>
          </a:p>
          <a:p>
            <a:pPr lvl="1"/>
            <a:r>
              <a:rPr lang="en-GB" dirty="0"/>
              <a:t>But still has issues</a:t>
            </a:r>
          </a:p>
          <a:p>
            <a:r>
              <a:rPr lang="en-GB" dirty="0"/>
              <a:t>Any estimate </a:t>
            </a:r>
            <a:r>
              <a:rPr lang="en-GB" b="1" i="1" dirty="0">
                <a:solidFill>
                  <a:srgbClr val="7030A0"/>
                </a:solidFill>
              </a:rPr>
              <a:t>must</a:t>
            </a:r>
            <a:r>
              <a:rPr lang="en-GB" b="1" i="1" dirty="0"/>
              <a:t> </a:t>
            </a:r>
            <a:r>
              <a:rPr lang="en-GB" dirty="0"/>
              <a:t>be accompanied with measures of uncertainty</a:t>
            </a:r>
          </a:p>
          <a:p>
            <a:pPr lvl="1"/>
            <a:r>
              <a:rPr lang="en-GB" dirty="0"/>
              <a:t>Ideally 95% confidence intervals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0B4F8FE-A4F6-44DB-ACF3-5C0649AC7301}"/>
              </a:ext>
            </a:extLst>
          </p:cNvPr>
          <p:cNvSpPr/>
          <p:nvPr/>
        </p:nvSpPr>
        <p:spPr>
          <a:xfrm>
            <a:off x="4696127" y="967934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52390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a forest&#10;&#10;Description automatically generated with low confidence">
            <a:extLst>
              <a:ext uri="{FF2B5EF4-FFF2-40B4-BE49-F238E27FC236}">
                <a16:creationId xmlns:a16="http://schemas.microsoft.com/office/drawing/2014/main" id="{1AF72AD1-6E5B-4B8C-BB1F-1775C268D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7" r="41355"/>
          <a:stretch/>
        </p:blipFill>
        <p:spPr>
          <a:xfrm>
            <a:off x="7329182" y="4329566"/>
            <a:ext cx="1830405" cy="1884656"/>
          </a:xfrm>
          <a:prstGeom prst="ellipse">
            <a:avLst/>
          </a:prstGeom>
        </p:spPr>
      </p:pic>
      <p:pic>
        <p:nvPicPr>
          <p:cNvPr id="7" name="Picture 6" descr="A picture containing reptile, snake, outdoor&#10;&#10;Description automatically generated">
            <a:extLst>
              <a:ext uri="{FF2B5EF4-FFF2-40B4-BE49-F238E27FC236}">
                <a16:creationId xmlns:a16="http://schemas.microsoft.com/office/drawing/2014/main" id="{68BDA490-580C-4BEC-82CE-3BCCA6C29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042" y="2185665"/>
            <a:ext cx="1830404" cy="1884656"/>
          </a:xfrm>
          <a:prstGeom prst="ellipse">
            <a:avLst/>
          </a:prstGeom>
        </p:spPr>
      </p:pic>
      <p:pic>
        <p:nvPicPr>
          <p:cNvPr id="19" name="Picture 18" descr="A picture containing tree, water, outdoor, sky&#10;&#10;Description automatically generated">
            <a:extLst>
              <a:ext uri="{FF2B5EF4-FFF2-40B4-BE49-F238E27FC236}">
                <a16:creationId xmlns:a16="http://schemas.microsoft.com/office/drawing/2014/main" id="{49FDBA9A-D7F5-449D-A50A-C80F62A30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389" y="4327478"/>
            <a:ext cx="2828452" cy="1886744"/>
          </a:xfrm>
          <a:prstGeom prst="roundRect">
            <a:avLst/>
          </a:prstGeom>
        </p:spPr>
      </p:pic>
      <p:sp>
        <p:nvSpPr>
          <p:cNvPr id="22" name="Google Shape;241;p28">
            <a:extLst>
              <a:ext uri="{FF2B5EF4-FFF2-40B4-BE49-F238E27FC236}">
                <a16:creationId xmlns:a16="http://schemas.microsoft.com/office/drawing/2014/main" id="{CB7DA6CF-AABC-4147-AA4E-163A1CB7ECE9}"/>
              </a:ext>
            </a:extLst>
          </p:cNvPr>
          <p:cNvSpPr txBox="1"/>
          <p:nvPr/>
        </p:nvSpPr>
        <p:spPr>
          <a:xfrm>
            <a:off x="7006976" y="2277911"/>
            <a:ext cx="29673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b="1" dirty="0">
                <a:solidFill>
                  <a:srgbClr val="741B47"/>
                </a:solidFill>
              </a:rPr>
              <a:t>3. Public health risk</a:t>
            </a:r>
            <a:br>
              <a:rPr lang="en-GB" b="1" dirty="0">
                <a:solidFill>
                  <a:srgbClr val="741B47"/>
                </a:solidFill>
              </a:rPr>
            </a:br>
            <a:r>
              <a:rPr lang="en-GB" dirty="0"/>
              <a:t>300 in 150,00 bitten each year. 0.006% of those bitten die each year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B44415-8604-4816-9660-58CE94BA769C}"/>
              </a:ext>
            </a:extLst>
          </p:cNvPr>
          <p:cNvCxnSpPr/>
          <p:nvPr/>
        </p:nvCxnSpPr>
        <p:spPr>
          <a:xfrm flipH="1">
            <a:off x="5361841" y="5269806"/>
            <a:ext cx="1967341" cy="104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536D740-F242-4CAE-8B5E-A94E01364D26}"/>
              </a:ext>
            </a:extLst>
          </p:cNvPr>
          <p:cNvCxnSpPr>
            <a:stCxn id="7" idx="3"/>
            <a:endCxn id="5" idx="7"/>
          </p:cNvCxnSpPr>
          <p:nvPr/>
        </p:nvCxnSpPr>
        <p:spPr>
          <a:xfrm flipH="1">
            <a:off x="8891530" y="3794320"/>
            <a:ext cx="1505568" cy="81124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96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a forest&#10;&#10;Description automatically generated with low confidence">
            <a:extLst>
              <a:ext uri="{FF2B5EF4-FFF2-40B4-BE49-F238E27FC236}">
                <a16:creationId xmlns:a16="http://schemas.microsoft.com/office/drawing/2014/main" id="{1AF72AD1-6E5B-4B8C-BB1F-1775C268D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7" r="41355"/>
          <a:stretch/>
        </p:blipFill>
        <p:spPr>
          <a:xfrm>
            <a:off x="7329182" y="4329566"/>
            <a:ext cx="1830405" cy="1884656"/>
          </a:xfrm>
          <a:prstGeom prst="ellipse">
            <a:avLst/>
          </a:prstGeom>
        </p:spPr>
      </p:pic>
      <p:pic>
        <p:nvPicPr>
          <p:cNvPr id="7" name="Picture 6" descr="A picture containing reptile, snake, outdoor&#10;&#10;Description automatically generated">
            <a:extLst>
              <a:ext uri="{FF2B5EF4-FFF2-40B4-BE49-F238E27FC236}">
                <a16:creationId xmlns:a16="http://schemas.microsoft.com/office/drawing/2014/main" id="{68BDA490-580C-4BEC-82CE-3BCCA6C29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042" y="2185665"/>
            <a:ext cx="1830404" cy="1884656"/>
          </a:xfrm>
          <a:prstGeom prst="ellipse">
            <a:avLst/>
          </a:prstGeom>
        </p:spPr>
      </p:pic>
      <p:pic>
        <p:nvPicPr>
          <p:cNvPr id="9" name="Picture 8" descr="A picture containing ground, outdoor, mammal, mongoose&#10;&#10;Description automatically generated">
            <a:extLst>
              <a:ext uri="{FF2B5EF4-FFF2-40B4-BE49-F238E27FC236}">
                <a16:creationId xmlns:a16="http://schemas.microsoft.com/office/drawing/2014/main" id="{75993D66-129F-4E03-84A3-B4BC8E86F2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7" r="17463"/>
          <a:stretch/>
        </p:blipFill>
        <p:spPr>
          <a:xfrm>
            <a:off x="5021807" y="2185665"/>
            <a:ext cx="1830404" cy="1884656"/>
          </a:xfrm>
          <a:prstGeom prst="ellipse">
            <a:avLst/>
          </a:prstGeom>
        </p:spPr>
      </p:pic>
      <p:pic>
        <p:nvPicPr>
          <p:cNvPr id="19" name="Picture 18" descr="A picture containing tree, water, outdoor, sky&#10;&#10;Description automatically generated">
            <a:extLst>
              <a:ext uri="{FF2B5EF4-FFF2-40B4-BE49-F238E27FC236}">
                <a16:creationId xmlns:a16="http://schemas.microsoft.com/office/drawing/2014/main" id="{49FDBA9A-D7F5-449D-A50A-C80F62A30E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389" y="4327478"/>
            <a:ext cx="2828452" cy="1886744"/>
          </a:xfrm>
          <a:prstGeom prst="roundRect">
            <a:avLst/>
          </a:prstGeom>
        </p:spPr>
      </p:pic>
      <p:sp>
        <p:nvSpPr>
          <p:cNvPr id="24" name="Google Shape;241;p28">
            <a:extLst>
              <a:ext uri="{FF2B5EF4-FFF2-40B4-BE49-F238E27FC236}">
                <a16:creationId xmlns:a16="http://schemas.microsoft.com/office/drawing/2014/main" id="{69971790-7626-4B8D-A7C1-5102C24CE1A6}"/>
              </a:ext>
            </a:extLst>
          </p:cNvPr>
          <p:cNvSpPr txBox="1"/>
          <p:nvPr/>
        </p:nvSpPr>
        <p:spPr>
          <a:xfrm>
            <a:off x="2054507" y="2272028"/>
            <a:ext cx="29673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b="1" dirty="0">
                <a:solidFill>
                  <a:srgbClr val="741B47"/>
                </a:solidFill>
              </a:rPr>
              <a:t>4. Death prevention</a:t>
            </a:r>
            <a:br>
              <a:rPr lang="en-GB" b="1" dirty="0">
                <a:solidFill>
                  <a:srgbClr val="741B47"/>
                </a:solidFill>
              </a:rPr>
            </a:br>
            <a:r>
              <a:rPr lang="en-GB" dirty="0"/>
              <a:t>Deaths viewed as unacceptable, so 30 Java mongoose (non-native) released in ‘79 to reduce Habu snake numbers</a:t>
            </a:r>
            <a:endParaRPr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B44415-8604-4816-9660-58CE94BA769C}"/>
              </a:ext>
            </a:extLst>
          </p:cNvPr>
          <p:cNvCxnSpPr/>
          <p:nvPr/>
        </p:nvCxnSpPr>
        <p:spPr>
          <a:xfrm flipH="1">
            <a:off x="5361841" y="5269806"/>
            <a:ext cx="1967341" cy="104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536D740-F242-4CAE-8B5E-A94E01364D26}"/>
              </a:ext>
            </a:extLst>
          </p:cNvPr>
          <p:cNvCxnSpPr>
            <a:stCxn id="7" idx="3"/>
            <a:endCxn id="5" idx="7"/>
          </p:cNvCxnSpPr>
          <p:nvPr/>
        </p:nvCxnSpPr>
        <p:spPr>
          <a:xfrm flipH="1">
            <a:off x="8891530" y="3794320"/>
            <a:ext cx="1505568" cy="81124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A3CF16C-4959-492E-89A8-74E898DADEEC}"/>
              </a:ext>
            </a:extLst>
          </p:cNvPr>
          <p:cNvCxnSpPr>
            <a:cxnSpLocks/>
            <a:stCxn id="19" idx="0"/>
            <a:endCxn id="9" idx="3"/>
          </p:cNvCxnSpPr>
          <p:nvPr/>
        </p:nvCxnSpPr>
        <p:spPr>
          <a:xfrm flipV="1">
            <a:off x="3947615" y="3794320"/>
            <a:ext cx="1342248" cy="533158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728DD67-9198-4D84-BD37-5548222A509E}"/>
              </a:ext>
            </a:extLst>
          </p:cNvPr>
          <p:cNvCxnSpPr>
            <a:stCxn id="9" idx="6"/>
            <a:endCxn id="7" idx="2"/>
          </p:cNvCxnSpPr>
          <p:nvPr/>
        </p:nvCxnSpPr>
        <p:spPr>
          <a:xfrm>
            <a:off x="6852211" y="3127993"/>
            <a:ext cx="3276831" cy="0"/>
          </a:xfrm>
          <a:prstGeom prst="straightConnector1">
            <a:avLst/>
          </a:prstGeom>
          <a:ln w="38100">
            <a:solidFill>
              <a:srgbClr val="7030A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4316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a forest&#10;&#10;Description automatically generated with low confidence">
            <a:extLst>
              <a:ext uri="{FF2B5EF4-FFF2-40B4-BE49-F238E27FC236}">
                <a16:creationId xmlns:a16="http://schemas.microsoft.com/office/drawing/2014/main" id="{1AF72AD1-6E5B-4B8C-BB1F-1775C268D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7" r="41355"/>
          <a:stretch/>
        </p:blipFill>
        <p:spPr>
          <a:xfrm>
            <a:off x="7329182" y="4329566"/>
            <a:ext cx="1830405" cy="1884656"/>
          </a:xfrm>
          <a:prstGeom prst="ellipse">
            <a:avLst/>
          </a:prstGeom>
        </p:spPr>
      </p:pic>
      <p:pic>
        <p:nvPicPr>
          <p:cNvPr id="7" name="Picture 6" descr="A picture containing reptile, snake, outdoor&#10;&#10;Description automatically generated">
            <a:extLst>
              <a:ext uri="{FF2B5EF4-FFF2-40B4-BE49-F238E27FC236}">
                <a16:creationId xmlns:a16="http://schemas.microsoft.com/office/drawing/2014/main" id="{68BDA490-580C-4BEC-82CE-3BCCA6C29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042" y="2185665"/>
            <a:ext cx="1830404" cy="1884656"/>
          </a:xfrm>
          <a:prstGeom prst="ellipse">
            <a:avLst/>
          </a:prstGeom>
        </p:spPr>
      </p:pic>
      <p:pic>
        <p:nvPicPr>
          <p:cNvPr id="9" name="Picture 8" descr="A picture containing ground, outdoor, mammal, mongoose&#10;&#10;Description automatically generated">
            <a:extLst>
              <a:ext uri="{FF2B5EF4-FFF2-40B4-BE49-F238E27FC236}">
                <a16:creationId xmlns:a16="http://schemas.microsoft.com/office/drawing/2014/main" id="{75993D66-129F-4E03-84A3-B4BC8E86F2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7" r="17463"/>
          <a:stretch/>
        </p:blipFill>
        <p:spPr>
          <a:xfrm>
            <a:off x="5021807" y="2185665"/>
            <a:ext cx="1830404" cy="1884656"/>
          </a:xfrm>
          <a:prstGeom prst="ellipse">
            <a:avLst/>
          </a:prstGeom>
        </p:spPr>
      </p:pic>
      <p:pic>
        <p:nvPicPr>
          <p:cNvPr id="13" name="Picture 12" descr="A picture containing tree, outdoor, mammal, plant&#10;&#10;Description automatically generated">
            <a:extLst>
              <a:ext uri="{FF2B5EF4-FFF2-40B4-BE49-F238E27FC236}">
                <a16:creationId xmlns:a16="http://schemas.microsoft.com/office/drawing/2014/main" id="{28CFB853-871F-44AE-BF5C-510D0B253D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3" r="14795"/>
          <a:stretch/>
        </p:blipFill>
        <p:spPr>
          <a:xfrm>
            <a:off x="2907178" y="144388"/>
            <a:ext cx="1830405" cy="1884657"/>
          </a:xfrm>
          <a:prstGeom prst="ellipse">
            <a:avLst/>
          </a:prstGeom>
        </p:spPr>
      </p:pic>
      <p:pic>
        <p:nvPicPr>
          <p:cNvPr id="19" name="Picture 18" descr="A picture containing tree, water, outdoor, sky&#10;&#10;Description automatically generated">
            <a:extLst>
              <a:ext uri="{FF2B5EF4-FFF2-40B4-BE49-F238E27FC236}">
                <a16:creationId xmlns:a16="http://schemas.microsoft.com/office/drawing/2014/main" id="{49FDBA9A-D7F5-449D-A50A-C80F62A30E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389" y="4327478"/>
            <a:ext cx="2828452" cy="1886744"/>
          </a:xfrm>
          <a:prstGeom prst="roundRect">
            <a:avLst/>
          </a:prstGeom>
        </p:spPr>
      </p:pic>
      <p:sp>
        <p:nvSpPr>
          <p:cNvPr id="25" name="Google Shape;241;p28">
            <a:extLst>
              <a:ext uri="{FF2B5EF4-FFF2-40B4-BE49-F238E27FC236}">
                <a16:creationId xmlns:a16="http://schemas.microsoft.com/office/drawing/2014/main" id="{07BED0C3-CC97-4CA5-B03F-B0A69C0925EC}"/>
              </a:ext>
            </a:extLst>
          </p:cNvPr>
          <p:cNvSpPr txBox="1"/>
          <p:nvPr/>
        </p:nvSpPr>
        <p:spPr>
          <a:xfrm>
            <a:off x="4770140" y="0"/>
            <a:ext cx="2651719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b="1" dirty="0">
                <a:solidFill>
                  <a:srgbClr val="741B47"/>
                </a:solidFill>
              </a:rPr>
              <a:t>5. Unforeseen consequences</a:t>
            </a:r>
            <a:br>
              <a:rPr lang="en-GB" b="1" dirty="0">
                <a:solidFill>
                  <a:srgbClr val="741B47"/>
                </a:solidFill>
              </a:rPr>
            </a:br>
            <a:r>
              <a:rPr lang="en-GB" dirty="0"/>
              <a:t>Mongoose don’t target snakes, instead they go for </a:t>
            </a:r>
            <a:r>
              <a:rPr lang="en-GB" dirty="0" err="1"/>
              <a:t>Amami</a:t>
            </a:r>
            <a:r>
              <a:rPr lang="en-GB" dirty="0"/>
              <a:t> rabbits and reduce population substantially</a:t>
            </a:r>
            <a:endParaRPr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B44415-8604-4816-9660-58CE94BA769C}"/>
              </a:ext>
            </a:extLst>
          </p:cNvPr>
          <p:cNvCxnSpPr/>
          <p:nvPr/>
        </p:nvCxnSpPr>
        <p:spPr>
          <a:xfrm flipH="1">
            <a:off x="5361841" y="5269806"/>
            <a:ext cx="1967341" cy="104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536D740-F242-4CAE-8B5E-A94E01364D26}"/>
              </a:ext>
            </a:extLst>
          </p:cNvPr>
          <p:cNvCxnSpPr>
            <a:stCxn id="7" idx="3"/>
            <a:endCxn id="5" idx="7"/>
          </p:cNvCxnSpPr>
          <p:nvPr/>
        </p:nvCxnSpPr>
        <p:spPr>
          <a:xfrm flipH="1">
            <a:off x="8891530" y="3794320"/>
            <a:ext cx="1505568" cy="81124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A3CF16C-4959-492E-89A8-74E898DADEEC}"/>
              </a:ext>
            </a:extLst>
          </p:cNvPr>
          <p:cNvCxnSpPr>
            <a:cxnSpLocks/>
            <a:stCxn id="19" idx="0"/>
            <a:endCxn id="9" idx="3"/>
          </p:cNvCxnSpPr>
          <p:nvPr/>
        </p:nvCxnSpPr>
        <p:spPr>
          <a:xfrm flipV="1">
            <a:off x="3947615" y="3794320"/>
            <a:ext cx="1342248" cy="533158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728DD67-9198-4D84-BD37-5548222A509E}"/>
              </a:ext>
            </a:extLst>
          </p:cNvPr>
          <p:cNvCxnSpPr>
            <a:stCxn id="9" idx="6"/>
            <a:endCxn id="7" idx="2"/>
          </p:cNvCxnSpPr>
          <p:nvPr/>
        </p:nvCxnSpPr>
        <p:spPr>
          <a:xfrm>
            <a:off x="6852211" y="3127993"/>
            <a:ext cx="3276831" cy="0"/>
          </a:xfrm>
          <a:prstGeom prst="straightConnector1">
            <a:avLst/>
          </a:prstGeom>
          <a:ln w="38100">
            <a:solidFill>
              <a:srgbClr val="7030A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2EB474A-7CFC-412A-AEE6-6B46FD482092}"/>
              </a:ext>
            </a:extLst>
          </p:cNvPr>
          <p:cNvCxnSpPr>
            <a:stCxn id="9" idx="1"/>
            <a:endCxn id="13" idx="5"/>
          </p:cNvCxnSpPr>
          <p:nvPr/>
        </p:nvCxnSpPr>
        <p:spPr>
          <a:xfrm flipH="1" flipV="1">
            <a:off x="4469526" y="1753043"/>
            <a:ext cx="820337" cy="70862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111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a forest&#10;&#10;Description automatically generated with low confidence">
            <a:extLst>
              <a:ext uri="{FF2B5EF4-FFF2-40B4-BE49-F238E27FC236}">
                <a16:creationId xmlns:a16="http://schemas.microsoft.com/office/drawing/2014/main" id="{1AF72AD1-6E5B-4B8C-BB1F-1775C268D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7" r="41355"/>
          <a:stretch/>
        </p:blipFill>
        <p:spPr>
          <a:xfrm>
            <a:off x="7329182" y="4329566"/>
            <a:ext cx="1830405" cy="1884656"/>
          </a:xfrm>
          <a:prstGeom prst="ellipse">
            <a:avLst/>
          </a:prstGeom>
        </p:spPr>
      </p:pic>
      <p:pic>
        <p:nvPicPr>
          <p:cNvPr id="7" name="Picture 6" descr="A picture containing reptile, snake, outdoor&#10;&#10;Description automatically generated">
            <a:extLst>
              <a:ext uri="{FF2B5EF4-FFF2-40B4-BE49-F238E27FC236}">
                <a16:creationId xmlns:a16="http://schemas.microsoft.com/office/drawing/2014/main" id="{68BDA490-580C-4BEC-82CE-3BCCA6C29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042" y="2185665"/>
            <a:ext cx="1830404" cy="1884656"/>
          </a:xfrm>
          <a:prstGeom prst="ellipse">
            <a:avLst/>
          </a:prstGeom>
        </p:spPr>
      </p:pic>
      <p:pic>
        <p:nvPicPr>
          <p:cNvPr id="9" name="Picture 8" descr="A picture containing ground, outdoor, mammal, mongoose&#10;&#10;Description automatically generated">
            <a:extLst>
              <a:ext uri="{FF2B5EF4-FFF2-40B4-BE49-F238E27FC236}">
                <a16:creationId xmlns:a16="http://schemas.microsoft.com/office/drawing/2014/main" id="{75993D66-129F-4E03-84A3-B4BC8E86F2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7" r="17463"/>
          <a:stretch/>
        </p:blipFill>
        <p:spPr>
          <a:xfrm>
            <a:off x="5021807" y="2185665"/>
            <a:ext cx="1830404" cy="1884656"/>
          </a:xfrm>
          <a:prstGeom prst="ellipse">
            <a:avLst/>
          </a:prstGeom>
        </p:spPr>
      </p:pic>
      <p:pic>
        <p:nvPicPr>
          <p:cNvPr id="13" name="Picture 12" descr="A picture containing tree, outdoor, mammal, plant&#10;&#10;Description automatically generated">
            <a:extLst>
              <a:ext uri="{FF2B5EF4-FFF2-40B4-BE49-F238E27FC236}">
                <a16:creationId xmlns:a16="http://schemas.microsoft.com/office/drawing/2014/main" id="{28CFB853-871F-44AE-BF5C-510D0B253D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3" r="14795"/>
          <a:stretch/>
        </p:blipFill>
        <p:spPr>
          <a:xfrm>
            <a:off x="2907178" y="144388"/>
            <a:ext cx="1830405" cy="1884657"/>
          </a:xfrm>
          <a:prstGeom prst="ellipse">
            <a:avLst/>
          </a:prstGeom>
        </p:spPr>
      </p:pic>
      <p:pic>
        <p:nvPicPr>
          <p:cNvPr id="17" name="Picture 16" descr="A collage of dogs&#10;&#10;Description automatically generated with low confidence">
            <a:extLst>
              <a:ext uri="{FF2B5EF4-FFF2-40B4-BE49-F238E27FC236}">
                <a16:creationId xmlns:a16="http://schemas.microsoft.com/office/drawing/2014/main" id="{E630EBF3-F02B-424E-AF3D-80880867E4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54" y="2185665"/>
            <a:ext cx="1884656" cy="1884656"/>
          </a:xfrm>
          <a:prstGeom prst="ellipse">
            <a:avLst/>
          </a:prstGeom>
        </p:spPr>
      </p:pic>
      <p:pic>
        <p:nvPicPr>
          <p:cNvPr id="19" name="Picture 18" descr="A picture containing tree, water, outdoor, sky&#10;&#10;Description automatically generated">
            <a:extLst>
              <a:ext uri="{FF2B5EF4-FFF2-40B4-BE49-F238E27FC236}">
                <a16:creationId xmlns:a16="http://schemas.microsoft.com/office/drawing/2014/main" id="{49FDBA9A-D7F5-449D-A50A-C80F62A30E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389" y="4327478"/>
            <a:ext cx="2828452" cy="1886744"/>
          </a:xfrm>
          <a:prstGeom prst="roundRect">
            <a:avLst/>
          </a:prstGeom>
        </p:spPr>
      </p:pic>
      <p:sp>
        <p:nvSpPr>
          <p:cNvPr id="23" name="Google Shape;241;p28">
            <a:extLst>
              <a:ext uri="{FF2B5EF4-FFF2-40B4-BE49-F238E27FC236}">
                <a16:creationId xmlns:a16="http://schemas.microsoft.com/office/drawing/2014/main" id="{1491C966-76E8-42A0-AAA1-361E7BE9377F}"/>
              </a:ext>
            </a:extLst>
          </p:cNvPr>
          <p:cNvSpPr txBox="1"/>
          <p:nvPr/>
        </p:nvSpPr>
        <p:spPr>
          <a:xfrm>
            <a:off x="9159587" y="4702474"/>
            <a:ext cx="29673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b="1" dirty="0">
                <a:solidFill>
                  <a:srgbClr val="741B47"/>
                </a:solidFill>
              </a:rPr>
              <a:t>2. Tourism</a:t>
            </a:r>
            <a:br>
              <a:rPr lang="en-GB" b="1" dirty="0">
                <a:solidFill>
                  <a:srgbClr val="741B47"/>
                </a:solidFill>
              </a:rPr>
            </a:br>
            <a:r>
              <a:rPr lang="en-US" dirty="0"/>
              <a:t>Locals and tourists spend time in nature</a:t>
            </a:r>
          </a:p>
        </p:txBody>
      </p:sp>
      <p:sp>
        <p:nvSpPr>
          <p:cNvPr id="26" name="Google Shape;241;p28">
            <a:extLst>
              <a:ext uri="{FF2B5EF4-FFF2-40B4-BE49-F238E27FC236}">
                <a16:creationId xmlns:a16="http://schemas.microsoft.com/office/drawing/2014/main" id="{4D445CB5-677F-4EB6-AC47-729F5432695B}"/>
              </a:ext>
            </a:extLst>
          </p:cNvPr>
          <p:cNvSpPr txBox="1"/>
          <p:nvPr/>
        </p:nvSpPr>
        <p:spPr>
          <a:xfrm>
            <a:off x="-7224" y="0"/>
            <a:ext cx="29673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b="1" dirty="0">
                <a:solidFill>
                  <a:srgbClr val="741B47"/>
                </a:solidFill>
              </a:rPr>
              <a:t>6. Cultural value</a:t>
            </a:r>
            <a:br>
              <a:rPr lang="en-GB" b="1" dirty="0">
                <a:solidFill>
                  <a:srgbClr val="741B47"/>
                </a:solidFill>
              </a:rPr>
            </a:br>
            <a:r>
              <a:rPr lang="en-GB" dirty="0"/>
              <a:t>Mongoose </a:t>
            </a:r>
            <a:r>
              <a:rPr lang="en-GB" dirty="0" err="1"/>
              <a:t>Amami</a:t>
            </a:r>
            <a:r>
              <a:rPr lang="en-GB" dirty="0"/>
              <a:t> rabbit is designated as “special national treasure”</a:t>
            </a:r>
            <a:endParaRPr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B44415-8604-4816-9660-58CE94BA769C}"/>
              </a:ext>
            </a:extLst>
          </p:cNvPr>
          <p:cNvCxnSpPr/>
          <p:nvPr/>
        </p:nvCxnSpPr>
        <p:spPr>
          <a:xfrm flipH="1">
            <a:off x="5361841" y="5269806"/>
            <a:ext cx="1967341" cy="104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536D740-F242-4CAE-8B5E-A94E01364D26}"/>
              </a:ext>
            </a:extLst>
          </p:cNvPr>
          <p:cNvCxnSpPr>
            <a:stCxn id="7" idx="3"/>
            <a:endCxn id="5" idx="7"/>
          </p:cNvCxnSpPr>
          <p:nvPr/>
        </p:nvCxnSpPr>
        <p:spPr>
          <a:xfrm flipH="1">
            <a:off x="8891530" y="3794320"/>
            <a:ext cx="1505568" cy="81124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A3CF16C-4959-492E-89A8-74E898DADEEC}"/>
              </a:ext>
            </a:extLst>
          </p:cNvPr>
          <p:cNvCxnSpPr>
            <a:cxnSpLocks/>
            <a:stCxn id="19" idx="0"/>
            <a:endCxn id="9" idx="3"/>
          </p:cNvCxnSpPr>
          <p:nvPr/>
        </p:nvCxnSpPr>
        <p:spPr>
          <a:xfrm flipV="1">
            <a:off x="3947615" y="3794320"/>
            <a:ext cx="1342248" cy="533158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728DD67-9198-4D84-BD37-5548222A509E}"/>
              </a:ext>
            </a:extLst>
          </p:cNvPr>
          <p:cNvCxnSpPr>
            <a:stCxn id="9" idx="6"/>
            <a:endCxn id="7" idx="2"/>
          </p:cNvCxnSpPr>
          <p:nvPr/>
        </p:nvCxnSpPr>
        <p:spPr>
          <a:xfrm>
            <a:off x="6852211" y="3127993"/>
            <a:ext cx="3276831" cy="0"/>
          </a:xfrm>
          <a:prstGeom prst="straightConnector1">
            <a:avLst/>
          </a:prstGeom>
          <a:ln w="38100">
            <a:solidFill>
              <a:srgbClr val="7030A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2EB474A-7CFC-412A-AEE6-6B46FD482092}"/>
              </a:ext>
            </a:extLst>
          </p:cNvPr>
          <p:cNvCxnSpPr>
            <a:stCxn id="9" idx="1"/>
            <a:endCxn id="13" idx="5"/>
          </p:cNvCxnSpPr>
          <p:nvPr/>
        </p:nvCxnSpPr>
        <p:spPr>
          <a:xfrm flipH="1" flipV="1">
            <a:off x="4469526" y="1753043"/>
            <a:ext cx="820337" cy="70862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6ED7580-2436-4BBD-AB45-A50F7A25DAAA}"/>
              </a:ext>
            </a:extLst>
          </p:cNvPr>
          <p:cNvCxnSpPr>
            <a:stCxn id="13" idx="3"/>
            <a:endCxn id="17" idx="7"/>
          </p:cNvCxnSpPr>
          <p:nvPr/>
        </p:nvCxnSpPr>
        <p:spPr>
          <a:xfrm flipH="1">
            <a:off x="1841209" y="1753043"/>
            <a:ext cx="1334026" cy="70862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A22F0B8-BEE0-4B47-8EC2-3322D1E9B51C}"/>
              </a:ext>
            </a:extLst>
          </p:cNvPr>
          <p:cNvCxnSpPr>
            <a:cxnSpLocks/>
            <a:stCxn id="17" idx="5"/>
            <a:endCxn id="19" idx="1"/>
          </p:cNvCxnSpPr>
          <p:nvPr/>
        </p:nvCxnSpPr>
        <p:spPr>
          <a:xfrm>
            <a:off x="1841209" y="3794320"/>
            <a:ext cx="692180" cy="147653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6394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a forest&#10;&#10;Description automatically generated with low confidence">
            <a:extLst>
              <a:ext uri="{FF2B5EF4-FFF2-40B4-BE49-F238E27FC236}">
                <a16:creationId xmlns:a16="http://schemas.microsoft.com/office/drawing/2014/main" id="{1AF72AD1-6E5B-4B8C-BB1F-1775C268D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7" r="41355"/>
          <a:stretch/>
        </p:blipFill>
        <p:spPr>
          <a:xfrm>
            <a:off x="7329182" y="4329566"/>
            <a:ext cx="1830405" cy="1884656"/>
          </a:xfrm>
          <a:prstGeom prst="ellipse">
            <a:avLst/>
          </a:prstGeom>
        </p:spPr>
      </p:pic>
      <p:pic>
        <p:nvPicPr>
          <p:cNvPr id="7" name="Picture 6" descr="A picture containing reptile, snake, outdoor&#10;&#10;Description automatically generated">
            <a:extLst>
              <a:ext uri="{FF2B5EF4-FFF2-40B4-BE49-F238E27FC236}">
                <a16:creationId xmlns:a16="http://schemas.microsoft.com/office/drawing/2014/main" id="{68BDA490-580C-4BEC-82CE-3BCCA6C29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042" y="2185665"/>
            <a:ext cx="1830404" cy="1884656"/>
          </a:xfrm>
          <a:prstGeom prst="ellipse">
            <a:avLst/>
          </a:prstGeom>
        </p:spPr>
      </p:pic>
      <p:pic>
        <p:nvPicPr>
          <p:cNvPr id="9" name="Picture 8" descr="A picture containing ground, outdoor, mammal, mongoose&#10;&#10;Description automatically generated">
            <a:extLst>
              <a:ext uri="{FF2B5EF4-FFF2-40B4-BE49-F238E27FC236}">
                <a16:creationId xmlns:a16="http://schemas.microsoft.com/office/drawing/2014/main" id="{75993D66-129F-4E03-84A3-B4BC8E86F2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7" r="17463"/>
          <a:stretch/>
        </p:blipFill>
        <p:spPr>
          <a:xfrm>
            <a:off x="5021807" y="2185665"/>
            <a:ext cx="1830404" cy="1884656"/>
          </a:xfrm>
          <a:prstGeom prst="ellipse">
            <a:avLst/>
          </a:prstGeom>
        </p:spPr>
      </p:pic>
      <p:pic>
        <p:nvPicPr>
          <p:cNvPr id="13" name="Picture 12" descr="A picture containing tree, outdoor, mammal, plant&#10;&#10;Description automatically generated">
            <a:extLst>
              <a:ext uri="{FF2B5EF4-FFF2-40B4-BE49-F238E27FC236}">
                <a16:creationId xmlns:a16="http://schemas.microsoft.com/office/drawing/2014/main" id="{28CFB853-871F-44AE-BF5C-510D0B253D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3" r="14795"/>
          <a:stretch/>
        </p:blipFill>
        <p:spPr>
          <a:xfrm>
            <a:off x="2907178" y="144388"/>
            <a:ext cx="1830405" cy="1884657"/>
          </a:xfrm>
          <a:prstGeom prst="ellipse">
            <a:avLst/>
          </a:prstGeom>
        </p:spPr>
      </p:pic>
      <p:pic>
        <p:nvPicPr>
          <p:cNvPr id="15" name="Picture 14" descr="A person holding a dog&#10;&#10;Description automatically generated with medium confidence">
            <a:extLst>
              <a:ext uri="{FF2B5EF4-FFF2-40B4-BE49-F238E27FC236}">
                <a16:creationId xmlns:a16="http://schemas.microsoft.com/office/drawing/2014/main" id="{CE30AA47-1937-4DC0-817C-B97D65099F5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2" r="19111"/>
          <a:stretch/>
        </p:blipFill>
        <p:spPr>
          <a:xfrm>
            <a:off x="7478437" y="144388"/>
            <a:ext cx="1830405" cy="1975282"/>
          </a:xfrm>
          <a:prstGeom prst="ellipse">
            <a:avLst/>
          </a:prstGeom>
        </p:spPr>
      </p:pic>
      <p:pic>
        <p:nvPicPr>
          <p:cNvPr id="17" name="Picture 16" descr="A collage of dogs&#10;&#10;Description automatically generated with low confidence">
            <a:extLst>
              <a:ext uri="{FF2B5EF4-FFF2-40B4-BE49-F238E27FC236}">
                <a16:creationId xmlns:a16="http://schemas.microsoft.com/office/drawing/2014/main" id="{E630EBF3-F02B-424E-AF3D-80880867E4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54" y="2185665"/>
            <a:ext cx="1884656" cy="1884656"/>
          </a:xfrm>
          <a:prstGeom prst="ellipse">
            <a:avLst/>
          </a:prstGeom>
        </p:spPr>
      </p:pic>
      <p:pic>
        <p:nvPicPr>
          <p:cNvPr id="19" name="Picture 18" descr="A picture containing tree, water, outdoor, sky&#10;&#10;Description automatically generated">
            <a:extLst>
              <a:ext uri="{FF2B5EF4-FFF2-40B4-BE49-F238E27FC236}">
                <a16:creationId xmlns:a16="http://schemas.microsoft.com/office/drawing/2014/main" id="{49FDBA9A-D7F5-449D-A50A-C80F62A30E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389" y="4327478"/>
            <a:ext cx="2828452" cy="1886744"/>
          </a:xfrm>
          <a:prstGeom prst="roundRect">
            <a:avLst/>
          </a:prstGeom>
        </p:spPr>
      </p:pic>
      <p:sp>
        <p:nvSpPr>
          <p:cNvPr id="27" name="Google Shape;241;p28">
            <a:extLst>
              <a:ext uri="{FF2B5EF4-FFF2-40B4-BE49-F238E27FC236}">
                <a16:creationId xmlns:a16="http://schemas.microsoft.com/office/drawing/2014/main" id="{ED977636-63CE-4F69-A1D6-E27280160D98}"/>
              </a:ext>
            </a:extLst>
          </p:cNvPr>
          <p:cNvSpPr txBox="1"/>
          <p:nvPr/>
        </p:nvSpPr>
        <p:spPr>
          <a:xfrm>
            <a:off x="9224700" y="0"/>
            <a:ext cx="29673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b="1" dirty="0">
                <a:solidFill>
                  <a:srgbClr val="741B47"/>
                </a:solidFill>
              </a:rPr>
              <a:t>6. Mongoose busters</a:t>
            </a:r>
            <a:br>
              <a:rPr lang="en-GB" b="1" dirty="0">
                <a:solidFill>
                  <a:srgbClr val="741B47"/>
                </a:solidFill>
              </a:rPr>
            </a:br>
            <a:r>
              <a:rPr lang="en-GB" dirty="0"/>
              <a:t>In 2005 management team called “Mongoose Busters” begins mongoose control to save </a:t>
            </a:r>
            <a:r>
              <a:rPr lang="en-GB" dirty="0" err="1"/>
              <a:t>Amami</a:t>
            </a:r>
            <a:r>
              <a:rPr lang="en-GB" dirty="0"/>
              <a:t> rabbit. Initially claim eradication, but now shifted to 2023.</a:t>
            </a:r>
            <a:endParaRPr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B44415-8604-4816-9660-58CE94BA769C}"/>
              </a:ext>
            </a:extLst>
          </p:cNvPr>
          <p:cNvCxnSpPr/>
          <p:nvPr/>
        </p:nvCxnSpPr>
        <p:spPr>
          <a:xfrm flipH="1">
            <a:off x="5361841" y="5269806"/>
            <a:ext cx="1967341" cy="104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536D740-F242-4CAE-8B5E-A94E01364D26}"/>
              </a:ext>
            </a:extLst>
          </p:cNvPr>
          <p:cNvCxnSpPr>
            <a:stCxn id="7" idx="3"/>
            <a:endCxn id="5" idx="7"/>
          </p:cNvCxnSpPr>
          <p:nvPr/>
        </p:nvCxnSpPr>
        <p:spPr>
          <a:xfrm flipH="1">
            <a:off x="8891530" y="3794320"/>
            <a:ext cx="1505568" cy="81124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A3CF16C-4959-492E-89A8-74E898DADEEC}"/>
              </a:ext>
            </a:extLst>
          </p:cNvPr>
          <p:cNvCxnSpPr>
            <a:cxnSpLocks/>
            <a:stCxn id="19" idx="0"/>
            <a:endCxn id="9" idx="3"/>
          </p:cNvCxnSpPr>
          <p:nvPr/>
        </p:nvCxnSpPr>
        <p:spPr>
          <a:xfrm flipV="1">
            <a:off x="3947615" y="3794320"/>
            <a:ext cx="1342248" cy="533158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728DD67-9198-4D84-BD37-5548222A509E}"/>
              </a:ext>
            </a:extLst>
          </p:cNvPr>
          <p:cNvCxnSpPr>
            <a:stCxn id="9" idx="6"/>
            <a:endCxn id="7" idx="2"/>
          </p:cNvCxnSpPr>
          <p:nvPr/>
        </p:nvCxnSpPr>
        <p:spPr>
          <a:xfrm>
            <a:off x="6852211" y="3127993"/>
            <a:ext cx="3276831" cy="0"/>
          </a:xfrm>
          <a:prstGeom prst="straightConnector1">
            <a:avLst/>
          </a:prstGeom>
          <a:ln w="38100">
            <a:solidFill>
              <a:srgbClr val="7030A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2EB474A-7CFC-412A-AEE6-6B46FD482092}"/>
              </a:ext>
            </a:extLst>
          </p:cNvPr>
          <p:cNvCxnSpPr>
            <a:stCxn id="9" idx="1"/>
            <a:endCxn id="13" idx="5"/>
          </p:cNvCxnSpPr>
          <p:nvPr/>
        </p:nvCxnSpPr>
        <p:spPr>
          <a:xfrm flipH="1" flipV="1">
            <a:off x="4469526" y="1753043"/>
            <a:ext cx="820337" cy="70862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6ED7580-2436-4BBD-AB45-A50F7A25DAAA}"/>
              </a:ext>
            </a:extLst>
          </p:cNvPr>
          <p:cNvCxnSpPr>
            <a:stCxn id="13" idx="3"/>
            <a:endCxn id="17" idx="7"/>
          </p:cNvCxnSpPr>
          <p:nvPr/>
        </p:nvCxnSpPr>
        <p:spPr>
          <a:xfrm flipH="1">
            <a:off x="1841209" y="1753043"/>
            <a:ext cx="1334026" cy="70862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A22F0B8-BEE0-4B47-8EC2-3322D1E9B51C}"/>
              </a:ext>
            </a:extLst>
          </p:cNvPr>
          <p:cNvCxnSpPr>
            <a:stCxn id="17" idx="5"/>
            <a:endCxn id="19" idx="1"/>
          </p:cNvCxnSpPr>
          <p:nvPr/>
        </p:nvCxnSpPr>
        <p:spPr>
          <a:xfrm>
            <a:off x="1841209" y="3794320"/>
            <a:ext cx="692180" cy="147653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EAFB183B-4270-4F03-A019-78678E3174B3}"/>
              </a:ext>
            </a:extLst>
          </p:cNvPr>
          <p:cNvCxnSpPr>
            <a:stCxn id="19" idx="0"/>
          </p:cNvCxnSpPr>
          <p:nvPr/>
        </p:nvCxnSpPr>
        <p:spPr>
          <a:xfrm rot="5400000" flipH="1" flipV="1">
            <a:off x="4081815" y="930856"/>
            <a:ext cx="3262423" cy="3530822"/>
          </a:xfrm>
          <a:prstGeom prst="curvedConnector2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699C80D-9F66-4211-9C0A-94D5F9EDE8C0}"/>
              </a:ext>
            </a:extLst>
          </p:cNvPr>
          <p:cNvCxnSpPr>
            <a:stCxn id="15" idx="3"/>
            <a:endCxn id="9" idx="7"/>
          </p:cNvCxnSpPr>
          <p:nvPr/>
        </p:nvCxnSpPr>
        <p:spPr>
          <a:xfrm flipH="1">
            <a:off x="6584155" y="1830397"/>
            <a:ext cx="1162339" cy="63126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009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a forest&#10;&#10;Description automatically generated with low confidence">
            <a:extLst>
              <a:ext uri="{FF2B5EF4-FFF2-40B4-BE49-F238E27FC236}">
                <a16:creationId xmlns:a16="http://schemas.microsoft.com/office/drawing/2014/main" id="{1AF72AD1-6E5B-4B8C-BB1F-1775C268D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7" r="41355"/>
          <a:stretch/>
        </p:blipFill>
        <p:spPr>
          <a:xfrm>
            <a:off x="7329182" y="4329566"/>
            <a:ext cx="1830405" cy="1884656"/>
          </a:xfrm>
          <a:prstGeom prst="ellipse">
            <a:avLst/>
          </a:prstGeom>
        </p:spPr>
      </p:pic>
      <p:pic>
        <p:nvPicPr>
          <p:cNvPr id="7" name="Picture 6" descr="A picture containing reptile, snake, outdoor&#10;&#10;Description automatically generated">
            <a:extLst>
              <a:ext uri="{FF2B5EF4-FFF2-40B4-BE49-F238E27FC236}">
                <a16:creationId xmlns:a16="http://schemas.microsoft.com/office/drawing/2014/main" id="{68BDA490-580C-4BEC-82CE-3BCCA6C29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042" y="2185665"/>
            <a:ext cx="1830404" cy="1884656"/>
          </a:xfrm>
          <a:prstGeom prst="ellipse">
            <a:avLst/>
          </a:prstGeom>
        </p:spPr>
      </p:pic>
      <p:pic>
        <p:nvPicPr>
          <p:cNvPr id="9" name="Picture 8" descr="A picture containing ground, outdoor, mammal, mongoose&#10;&#10;Description automatically generated">
            <a:extLst>
              <a:ext uri="{FF2B5EF4-FFF2-40B4-BE49-F238E27FC236}">
                <a16:creationId xmlns:a16="http://schemas.microsoft.com/office/drawing/2014/main" id="{75993D66-129F-4E03-84A3-B4BC8E86F2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7" r="17463"/>
          <a:stretch/>
        </p:blipFill>
        <p:spPr>
          <a:xfrm>
            <a:off x="5021807" y="2185665"/>
            <a:ext cx="1830404" cy="1884656"/>
          </a:xfrm>
          <a:prstGeom prst="ellipse">
            <a:avLst/>
          </a:prstGeom>
        </p:spPr>
      </p:pic>
      <p:pic>
        <p:nvPicPr>
          <p:cNvPr id="13" name="Picture 12" descr="A picture containing tree, outdoor, mammal, plant&#10;&#10;Description automatically generated">
            <a:extLst>
              <a:ext uri="{FF2B5EF4-FFF2-40B4-BE49-F238E27FC236}">
                <a16:creationId xmlns:a16="http://schemas.microsoft.com/office/drawing/2014/main" id="{28CFB853-871F-44AE-BF5C-510D0B253D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3" r="14795"/>
          <a:stretch/>
        </p:blipFill>
        <p:spPr>
          <a:xfrm>
            <a:off x="2907178" y="144388"/>
            <a:ext cx="1830405" cy="1884657"/>
          </a:xfrm>
          <a:prstGeom prst="ellipse">
            <a:avLst/>
          </a:prstGeom>
        </p:spPr>
      </p:pic>
      <p:pic>
        <p:nvPicPr>
          <p:cNvPr id="15" name="Picture 14" descr="A person holding a dog&#10;&#10;Description automatically generated with medium confidence">
            <a:extLst>
              <a:ext uri="{FF2B5EF4-FFF2-40B4-BE49-F238E27FC236}">
                <a16:creationId xmlns:a16="http://schemas.microsoft.com/office/drawing/2014/main" id="{CE30AA47-1937-4DC0-817C-B97D65099F5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2" r="19111"/>
          <a:stretch/>
        </p:blipFill>
        <p:spPr>
          <a:xfrm>
            <a:off x="7478437" y="144388"/>
            <a:ext cx="1830405" cy="1975282"/>
          </a:xfrm>
          <a:prstGeom prst="ellipse">
            <a:avLst/>
          </a:prstGeom>
        </p:spPr>
      </p:pic>
      <p:pic>
        <p:nvPicPr>
          <p:cNvPr id="17" name="Picture 16" descr="A collage of dogs&#10;&#10;Description automatically generated with low confidence">
            <a:extLst>
              <a:ext uri="{FF2B5EF4-FFF2-40B4-BE49-F238E27FC236}">
                <a16:creationId xmlns:a16="http://schemas.microsoft.com/office/drawing/2014/main" id="{E630EBF3-F02B-424E-AF3D-80880867E4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54" y="2185665"/>
            <a:ext cx="1884656" cy="1884656"/>
          </a:xfrm>
          <a:prstGeom prst="ellipse">
            <a:avLst/>
          </a:prstGeom>
        </p:spPr>
      </p:pic>
      <p:pic>
        <p:nvPicPr>
          <p:cNvPr id="19" name="Picture 18" descr="A picture containing tree, water, outdoor, sky&#10;&#10;Description automatically generated">
            <a:extLst>
              <a:ext uri="{FF2B5EF4-FFF2-40B4-BE49-F238E27FC236}">
                <a16:creationId xmlns:a16="http://schemas.microsoft.com/office/drawing/2014/main" id="{49FDBA9A-D7F5-449D-A50A-C80F62A30E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389" y="4327478"/>
            <a:ext cx="2828452" cy="1886744"/>
          </a:xfrm>
          <a:prstGeom prst="round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B44415-8604-4816-9660-58CE94BA769C}"/>
              </a:ext>
            </a:extLst>
          </p:cNvPr>
          <p:cNvCxnSpPr/>
          <p:nvPr/>
        </p:nvCxnSpPr>
        <p:spPr>
          <a:xfrm flipH="1">
            <a:off x="5361841" y="5269806"/>
            <a:ext cx="1967341" cy="104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536D740-F242-4CAE-8B5E-A94E01364D26}"/>
              </a:ext>
            </a:extLst>
          </p:cNvPr>
          <p:cNvCxnSpPr>
            <a:stCxn id="7" idx="3"/>
            <a:endCxn id="5" idx="7"/>
          </p:cNvCxnSpPr>
          <p:nvPr/>
        </p:nvCxnSpPr>
        <p:spPr>
          <a:xfrm flipH="1">
            <a:off x="8891530" y="3794320"/>
            <a:ext cx="1505568" cy="81124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A3CF16C-4959-492E-89A8-74E898DADEEC}"/>
              </a:ext>
            </a:extLst>
          </p:cNvPr>
          <p:cNvCxnSpPr>
            <a:cxnSpLocks/>
            <a:stCxn id="19" idx="0"/>
            <a:endCxn id="9" idx="3"/>
          </p:cNvCxnSpPr>
          <p:nvPr/>
        </p:nvCxnSpPr>
        <p:spPr>
          <a:xfrm flipV="1">
            <a:off x="3947615" y="3794320"/>
            <a:ext cx="1342248" cy="533158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728DD67-9198-4D84-BD37-5548222A509E}"/>
              </a:ext>
            </a:extLst>
          </p:cNvPr>
          <p:cNvCxnSpPr>
            <a:stCxn id="9" idx="6"/>
            <a:endCxn id="7" idx="2"/>
          </p:cNvCxnSpPr>
          <p:nvPr/>
        </p:nvCxnSpPr>
        <p:spPr>
          <a:xfrm>
            <a:off x="6852211" y="3127993"/>
            <a:ext cx="3276831" cy="0"/>
          </a:xfrm>
          <a:prstGeom prst="straightConnector1">
            <a:avLst/>
          </a:prstGeom>
          <a:ln w="38100">
            <a:solidFill>
              <a:srgbClr val="7030A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2EB474A-7CFC-412A-AEE6-6B46FD482092}"/>
              </a:ext>
            </a:extLst>
          </p:cNvPr>
          <p:cNvCxnSpPr>
            <a:stCxn id="9" idx="1"/>
            <a:endCxn id="13" idx="5"/>
          </p:cNvCxnSpPr>
          <p:nvPr/>
        </p:nvCxnSpPr>
        <p:spPr>
          <a:xfrm flipH="1" flipV="1">
            <a:off x="4469526" y="1753043"/>
            <a:ext cx="820337" cy="70862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6ED7580-2436-4BBD-AB45-A50F7A25DAAA}"/>
              </a:ext>
            </a:extLst>
          </p:cNvPr>
          <p:cNvCxnSpPr>
            <a:stCxn id="13" idx="3"/>
            <a:endCxn id="17" idx="7"/>
          </p:cNvCxnSpPr>
          <p:nvPr/>
        </p:nvCxnSpPr>
        <p:spPr>
          <a:xfrm flipH="1">
            <a:off x="1841209" y="1753043"/>
            <a:ext cx="1334026" cy="70862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A22F0B8-BEE0-4B47-8EC2-3322D1E9B51C}"/>
              </a:ext>
            </a:extLst>
          </p:cNvPr>
          <p:cNvCxnSpPr>
            <a:stCxn id="17" idx="5"/>
            <a:endCxn id="19" idx="1"/>
          </p:cNvCxnSpPr>
          <p:nvPr/>
        </p:nvCxnSpPr>
        <p:spPr>
          <a:xfrm>
            <a:off x="1841209" y="3794320"/>
            <a:ext cx="692180" cy="147653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EAFB183B-4270-4F03-A019-78678E3174B3}"/>
              </a:ext>
            </a:extLst>
          </p:cNvPr>
          <p:cNvCxnSpPr>
            <a:stCxn id="19" idx="0"/>
          </p:cNvCxnSpPr>
          <p:nvPr/>
        </p:nvCxnSpPr>
        <p:spPr>
          <a:xfrm rot="5400000" flipH="1" flipV="1">
            <a:off x="4081815" y="930856"/>
            <a:ext cx="3262423" cy="3530822"/>
          </a:xfrm>
          <a:prstGeom prst="curvedConnector2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699C80D-9F66-4211-9C0A-94D5F9EDE8C0}"/>
              </a:ext>
            </a:extLst>
          </p:cNvPr>
          <p:cNvCxnSpPr>
            <a:stCxn id="15" idx="3"/>
            <a:endCxn id="9" idx="7"/>
          </p:cNvCxnSpPr>
          <p:nvPr/>
        </p:nvCxnSpPr>
        <p:spPr>
          <a:xfrm flipH="1">
            <a:off x="6584155" y="1830397"/>
            <a:ext cx="1162339" cy="63126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A1EFC0A-46E8-4580-83EA-A4AE980CCCF0}"/>
              </a:ext>
            </a:extLst>
          </p:cNvPr>
          <p:cNvSpPr txBox="1"/>
          <p:nvPr/>
        </p:nvSpPr>
        <p:spPr>
          <a:xfrm>
            <a:off x="890278" y="2753752"/>
            <a:ext cx="10585334" cy="707886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sz="4000" dirty="0"/>
              <a:t>What is the first piece of information you require?</a:t>
            </a:r>
          </a:p>
        </p:txBody>
      </p:sp>
    </p:spTree>
    <p:extLst>
      <p:ext uri="{BB962C8B-B14F-4D97-AF65-F5344CB8AC3E}">
        <p14:creationId xmlns:p14="http://schemas.microsoft.com/office/powerpoint/2010/main" val="998799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</TotalTime>
  <Words>1501</Words>
  <Application>Microsoft Office PowerPoint</Application>
  <PresentationFormat>Widescreen</PresentationFormat>
  <Paragraphs>174</Paragraphs>
  <Slides>33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Cambria Math</vt:lpstr>
      <vt:lpstr>Office Theme</vt:lpstr>
      <vt:lpstr>What do you need to know to save/manage a species?</vt:lpstr>
      <vt:lpstr>Where in the world is Carmen Santiago?</vt:lpstr>
      <vt:lpstr>The management plan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would we like to know?</vt:lpstr>
      <vt:lpstr>Adaptive management</vt:lpstr>
      <vt:lpstr>Why estimate population size?</vt:lpstr>
      <vt:lpstr>A menu of options</vt:lpstr>
      <vt:lpstr>Individually marking animals</vt:lpstr>
      <vt:lpstr>Or let nature mark them for you</vt:lpstr>
      <vt:lpstr>Traps can be passive (rather than active)</vt:lpstr>
      <vt:lpstr>Traps can be passive (rather than active)</vt:lpstr>
      <vt:lpstr>Basic principle of CMR</vt:lpstr>
      <vt:lpstr>What is a closed population?</vt:lpstr>
      <vt:lpstr>What is an open population?</vt:lpstr>
      <vt:lpstr>First principles of CMR</vt:lpstr>
      <vt:lpstr>Wide variety of models available</vt:lpstr>
      <vt:lpstr>Lincoln-Peterson Estimator</vt:lpstr>
      <vt:lpstr>DIY population size estimation</vt:lpstr>
      <vt:lpstr>DIY population size estimation</vt:lpstr>
      <vt:lpstr>Some issues with Lincoln-Peterson</vt:lpstr>
      <vt:lpstr>Chapman Estimator</vt:lpstr>
      <vt:lpstr>Golden rule of all statistics</vt:lpstr>
      <vt:lpstr>DIY population size estimation using Chapman</vt:lpstr>
      <vt:lpstr>DIY population size estimation using Chapman</vt:lpstr>
      <vt:lpstr>Assumptions of the Lincoln-Peterson/Chapman models</vt:lpstr>
      <vt:lpstr>Variation in capture probabilities</vt:lpstr>
      <vt:lpstr>tl;dr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do you need to know to save/manage a species?</dc:title>
  <dc:creator>Deon Roos</dc:creator>
  <cp:lastModifiedBy>ROOS, DEON (PGR)</cp:lastModifiedBy>
  <cp:revision>32</cp:revision>
  <dcterms:created xsi:type="dcterms:W3CDTF">2020-12-30T09:52:23Z</dcterms:created>
  <dcterms:modified xsi:type="dcterms:W3CDTF">2021-11-02T14:23:53Z</dcterms:modified>
</cp:coreProperties>
</file>

<file path=docProps/thumbnail.jpeg>
</file>